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43.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135.xml"/>
  <Override ContentType="application/vnd.openxmlformats-officedocument.presentationml.notesSlide+xml" PartName="/ppt/notesSlides/notesSlide137.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1.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14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140.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139.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36.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141.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42.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31.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30.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09.xml"/>
  <Override ContentType="application/vnd.openxmlformats-officedocument.presentationml.slide+xml" PartName="/ppt/slides/slide134.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43.xml"/>
  <Override ContentType="application/vnd.openxmlformats-officedocument.presentationml.slide+xml" PartName="/ppt/slides/slide117.xml"/>
  <Override ContentType="application/vnd.openxmlformats-officedocument.presentationml.slide+xml" PartName="/ppt/slides/slide145.xml"/>
  <Override ContentType="application/vnd.openxmlformats-officedocument.presentationml.slide+xml" PartName="/ppt/slides/slide132.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 id="378" r:id="rId128"/>
    <p:sldId id="379" r:id="rId129"/>
    <p:sldId id="380" r:id="rId130"/>
    <p:sldId id="381" r:id="rId131"/>
    <p:sldId id="382" r:id="rId132"/>
    <p:sldId id="383" r:id="rId133"/>
    <p:sldId id="384" r:id="rId134"/>
    <p:sldId id="385" r:id="rId135"/>
    <p:sldId id="386" r:id="rId136"/>
    <p:sldId id="387" r:id="rId137"/>
    <p:sldId id="388" r:id="rId138"/>
    <p:sldId id="389" r:id="rId139"/>
    <p:sldId id="390" r:id="rId140"/>
    <p:sldId id="391" r:id="rId141"/>
    <p:sldId id="392" r:id="rId142"/>
    <p:sldId id="393" r:id="rId143"/>
    <p:sldId id="394" r:id="rId144"/>
    <p:sldId id="395" r:id="rId145"/>
    <p:sldId id="396" r:id="rId146"/>
    <p:sldId id="397" r:id="rId147"/>
    <p:sldId id="398" r:id="rId148"/>
    <p:sldId id="399" r:id="rId149"/>
    <p:sldId id="400" r:id="rId150"/>
  </p:sldIdLst>
  <p:sldSz cy="5143500" cx="9144000"/>
  <p:notesSz cx="6858000" cy="9144000"/>
  <p:embeddedFontLst>
    <p:embeddedFont>
      <p:font typeface="Raleway"/>
      <p:regular r:id="rId151"/>
      <p:bold r:id="rId152"/>
      <p:italic r:id="rId153"/>
      <p:boldItalic r:id="rId154"/>
    </p:embeddedFont>
    <p:embeddedFont>
      <p:font typeface="Lato"/>
      <p:regular r:id="rId155"/>
      <p:bold r:id="rId156"/>
      <p:italic r:id="rId157"/>
      <p:boldItalic r:id="rId1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29" Type="http://schemas.openxmlformats.org/officeDocument/2006/relationships/slide" Target="slides/slide124.xml"/><Relationship Id="rId128" Type="http://schemas.openxmlformats.org/officeDocument/2006/relationships/slide" Target="slides/slide123.xml"/><Relationship Id="rId127" Type="http://schemas.openxmlformats.org/officeDocument/2006/relationships/slide" Target="slides/slide122.xml"/><Relationship Id="rId126" Type="http://schemas.openxmlformats.org/officeDocument/2006/relationships/slide" Target="slides/slide121.xml"/><Relationship Id="rId26" Type="http://schemas.openxmlformats.org/officeDocument/2006/relationships/slide" Target="slides/slide21.xml"/><Relationship Id="rId121" Type="http://schemas.openxmlformats.org/officeDocument/2006/relationships/slide" Target="slides/slide116.xml"/><Relationship Id="rId25" Type="http://schemas.openxmlformats.org/officeDocument/2006/relationships/slide" Target="slides/slide20.xml"/><Relationship Id="rId120" Type="http://schemas.openxmlformats.org/officeDocument/2006/relationships/slide" Target="slides/slide115.xml"/><Relationship Id="rId28" Type="http://schemas.openxmlformats.org/officeDocument/2006/relationships/slide" Target="slides/slide23.xml"/><Relationship Id="rId27" Type="http://schemas.openxmlformats.org/officeDocument/2006/relationships/slide" Target="slides/slide22.xml"/><Relationship Id="rId125" Type="http://schemas.openxmlformats.org/officeDocument/2006/relationships/slide" Target="slides/slide120.xml"/><Relationship Id="rId29" Type="http://schemas.openxmlformats.org/officeDocument/2006/relationships/slide" Target="slides/slide24.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9" Type="http://schemas.openxmlformats.org/officeDocument/2006/relationships/slide" Target="slides/slide114.xml"/><Relationship Id="rId15" Type="http://schemas.openxmlformats.org/officeDocument/2006/relationships/slide" Target="slides/slide10.xml"/><Relationship Id="rId110" Type="http://schemas.openxmlformats.org/officeDocument/2006/relationships/slide" Target="slides/slide105.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slide" Target="slides/slide109.xml"/><Relationship Id="rId18" Type="http://schemas.openxmlformats.org/officeDocument/2006/relationships/slide" Target="slides/slide13.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150" Type="http://schemas.openxmlformats.org/officeDocument/2006/relationships/slide" Target="slides/slide145.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149" Type="http://schemas.openxmlformats.org/officeDocument/2006/relationships/slide" Target="slides/slide144.xml"/><Relationship Id="rId4" Type="http://schemas.openxmlformats.org/officeDocument/2006/relationships/slideMaster" Target="slideMasters/slideMaster1.xml"/><Relationship Id="rId148" Type="http://schemas.openxmlformats.org/officeDocument/2006/relationships/slide" Target="slides/slide143.xml"/><Relationship Id="rId9" Type="http://schemas.openxmlformats.org/officeDocument/2006/relationships/slide" Target="slides/slide4.xml"/><Relationship Id="rId143" Type="http://schemas.openxmlformats.org/officeDocument/2006/relationships/slide" Target="slides/slide138.xml"/><Relationship Id="rId142" Type="http://schemas.openxmlformats.org/officeDocument/2006/relationships/slide" Target="slides/slide137.xml"/><Relationship Id="rId141" Type="http://schemas.openxmlformats.org/officeDocument/2006/relationships/slide" Target="slides/slide136.xml"/><Relationship Id="rId140" Type="http://schemas.openxmlformats.org/officeDocument/2006/relationships/slide" Target="slides/slide135.xml"/><Relationship Id="rId5" Type="http://schemas.openxmlformats.org/officeDocument/2006/relationships/notesMaster" Target="notesMasters/notesMaster1.xml"/><Relationship Id="rId147" Type="http://schemas.openxmlformats.org/officeDocument/2006/relationships/slide" Target="slides/slide142.xml"/><Relationship Id="rId6" Type="http://schemas.openxmlformats.org/officeDocument/2006/relationships/slide" Target="slides/slide1.xml"/><Relationship Id="rId146" Type="http://schemas.openxmlformats.org/officeDocument/2006/relationships/slide" Target="slides/slide141.xml"/><Relationship Id="rId7" Type="http://schemas.openxmlformats.org/officeDocument/2006/relationships/slide" Target="slides/slide2.xml"/><Relationship Id="rId145" Type="http://schemas.openxmlformats.org/officeDocument/2006/relationships/slide" Target="slides/slide140.xml"/><Relationship Id="rId8" Type="http://schemas.openxmlformats.org/officeDocument/2006/relationships/slide" Target="slides/slide3.xml"/><Relationship Id="rId144" Type="http://schemas.openxmlformats.org/officeDocument/2006/relationships/slide" Target="slides/slide139.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139" Type="http://schemas.openxmlformats.org/officeDocument/2006/relationships/slide" Target="slides/slide134.xml"/><Relationship Id="rId138" Type="http://schemas.openxmlformats.org/officeDocument/2006/relationships/slide" Target="slides/slide133.xml"/><Relationship Id="rId137" Type="http://schemas.openxmlformats.org/officeDocument/2006/relationships/slide" Target="slides/slide132.xml"/><Relationship Id="rId132" Type="http://schemas.openxmlformats.org/officeDocument/2006/relationships/slide" Target="slides/slide127.xml"/><Relationship Id="rId131" Type="http://schemas.openxmlformats.org/officeDocument/2006/relationships/slide" Target="slides/slide126.xml"/><Relationship Id="rId130" Type="http://schemas.openxmlformats.org/officeDocument/2006/relationships/slide" Target="slides/slide125.xml"/><Relationship Id="rId136" Type="http://schemas.openxmlformats.org/officeDocument/2006/relationships/slide" Target="slides/slide131.xml"/><Relationship Id="rId135" Type="http://schemas.openxmlformats.org/officeDocument/2006/relationships/slide" Target="slides/slide130.xml"/><Relationship Id="rId134" Type="http://schemas.openxmlformats.org/officeDocument/2006/relationships/slide" Target="slides/slide129.xml"/><Relationship Id="rId133" Type="http://schemas.openxmlformats.org/officeDocument/2006/relationships/slide" Target="slides/slide128.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154" Type="http://schemas.openxmlformats.org/officeDocument/2006/relationships/font" Target="fonts/Raleway-boldItalic.fntdata"/><Relationship Id="rId58" Type="http://schemas.openxmlformats.org/officeDocument/2006/relationships/slide" Target="slides/slide53.xml"/><Relationship Id="rId153" Type="http://schemas.openxmlformats.org/officeDocument/2006/relationships/font" Target="fonts/Raleway-italic.fntdata"/><Relationship Id="rId152" Type="http://schemas.openxmlformats.org/officeDocument/2006/relationships/font" Target="fonts/Raleway-bold.fntdata"/><Relationship Id="rId151" Type="http://schemas.openxmlformats.org/officeDocument/2006/relationships/font" Target="fonts/Raleway-regular.fntdata"/><Relationship Id="rId158" Type="http://schemas.openxmlformats.org/officeDocument/2006/relationships/font" Target="fonts/Lato-boldItalic.fntdata"/><Relationship Id="rId157" Type="http://schemas.openxmlformats.org/officeDocument/2006/relationships/font" Target="fonts/Lato-italic.fntdata"/><Relationship Id="rId156" Type="http://schemas.openxmlformats.org/officeDocument/2006/relationships/font" Target="fonts/Lato-bold.fntdata"/><Relationship Id="rId155" Type="http://schemas.openxmlformats.org/officeDocument/2006/relationships/font" Target="fonts/Lato-regular.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07aeadb6f8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07aeadb6f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107aeadb6f8_0_7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107aeadb6f8_0_7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107aeadb6f8_0_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107aeadb6f8_0_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107aeadb6f8_0_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107aeadb6f8_0_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107aeadb6f8_0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107aeadb6f8_0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107aeadb6f8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107aeadb6f8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107aeadb6f8_0_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107aeadb6f8_0_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107aeadb6f8_0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107aeadb6f8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107aeadb6f8_0_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107aeadb6f8_0_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107aeadb6f8_0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107aeadb6f8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107aeadb6f8_0_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107aeadb6f8_0_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07aeadb6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07aeadb6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107aeadb6f8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107aeadb6f8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107aeadb6f8_0_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107aeadb6f8_0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107aeadb6f8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 name="Google Shape;724;g107aeadb6f8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107aeadb6f8_0_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107aeadb6f8_0_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107aeadb6f8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 name="Google Shape;736;g107aeadb6f8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107aeadb6f8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107aeadb6f8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107aeadb6f8_0_7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 name="Google Shape;747;g107aeadb6f8_0_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107aeadb6f8_0_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107aeadb6f8_0_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107aeadb6f8_0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107aeadb6f8_0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g107aeadb6f8_0_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107aeadb6f8_0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07aeadb6f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07aeadb6f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107aeadb6f8_0_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107aeadb6f8_0_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107aeadb6f8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 name="Google Shape;776;g107aeadb6f8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107aeadb6f8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107aeadb6f8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107aeadb6f8_0_8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 name="Google Shape;787;g107aeadb6f8_0_8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107aeadb6f8_0_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107aeadb6f8_0_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g107aeadb6f8_0_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9" name="Google Shape;799;g107aeadb6f8_0_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107aeadb6f8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107aeadb6f8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g107aeadb6f8_0_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 name="Google Shape;810;g107aeadb6f8_0_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 name="Shape 814"/>
        <p:cNvGrpSpPr/>
        <p:nvPr/>
      </p:nvGrpSpPr>
      <p:grpSpPr>
        <a:xfrm>
          <a:off x="0" y="0"/>
          <a:ext cx="0" cy="0"/>
          <a:chOff x="0" y="0"/>
          <a:chExt cx="0" cy="0"/>
        </a:xfrm>
      </p:grpSpPr>
      <p:sp>
        <p:nvSpPr>
          <p:cNvPr id="815" name="Google Shape;815;g107aeadb6f8_0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6" name="Google Shape;816;g107aeadb6f8_0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107aeadb6f8_0_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107aeadb6f8_0_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07aeadb6f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07aeadb6f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107aeadb6f8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107aeadb6f8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107aeadb6f8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107aeadb6f8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107aeadb6f8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9" name="Google Shape;839;g107aeadb6f8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g107aeadb6f8_0_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4" name="Google Shape;844;g107aeadb6f8_0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107aeadb6f8_0_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107aeadb6f8_0_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 name="Shape 855"/>
        <p:cNvGrpSpPr/>
        <p:nvPr/>
      </p:nvGrpSpPr>
      <p:grpSpPr>
        <a:xfrm>
          <a:off x="0" y="0"/>
          <a:ext cx="0" cy="0"/>
          <a:chOff x="0" y="0"/>
          <a:chExt cx="0" cy="0"/>
        </a:xfrm>
      </p:grpSpPr>
      <p:sp>
        <p:nvSpPr>
          <p:cNvPr id="856" name="Google Shape;856;g107aeadb6f8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 name="Google Shape;857;g107aeadb6f8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g107aeadb6f8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 name="Google Shape;862;g107aeadb6f8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 name="Shape 866"/>
        <p:cNvGrpSpPr/>
        <p:nvPr/>
      </p:nvGrpSpPr>
      <p:grpSpPr>
        <a:xfrm>
          <a:off x="0" y="0"/>
          <a:ext cx="0" cy="0"/>
          <a:chOff x="0" y="0"/>
          <a:chExt cx="0" cy="0"/>
        </a:xfrm>
      </p:grpSpPr>
      <p:sp>
        <p:nvSpPr>
          <p:cNvPr id="867" name="Google Shape;867;g107aeadb6f8_0_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8" name="Google Shape;868;g107aeadb6f8_0_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107aeadb6f8_0_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107aeadb6f8_0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107aeadb6f8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107aeadb6f8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07aeadb6f8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07aeadb6f8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107aeadb6f8_0_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107aeadb6f8_0_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107aeadb6f8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107aeadb6f8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107aeadb6f8_0_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 name="Google Shape;897;g107aeadb6f8_0_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107aeadb6f8_0_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107aeadb6f8_0_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107aeadb6f8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107aeadb6f8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100f4fa082e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100f4fa082e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07aeadb6f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07aeadb6f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07aeadb6f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07aeadb6f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07aeadb6f8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07aeadb6f8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07aeadb6f8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07aeadb6f8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07aeadb6f8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07aeadb6f8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00f4fa082e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00f4fa082e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07aeadb6f8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07aeadb6f8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07aeadb6f8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07aeadb6f8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07aeadb6f8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07aeadb6f8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07aeadb6f8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07aeadb6f8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07aeadb6f8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07aeadb6f8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07aeadb6f8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07aeadb6f8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07aeadb6f8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07aeadb6f8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07aeadb6f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07aeadb6f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07aeadb6f8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07aeadb6f8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07aeadb6f8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07aeadb6f8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00f4fa082e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00f4fa082e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07aeadb6f8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07aeadb6f8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07aeadb6f8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07aeadb6f8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07aeadb6f8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07aeadb6f8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07aeadb6f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07aeadb6f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07aeadb6f8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07aeadb6f8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07aeadb6f8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07aeadb6f8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07aeadb6f8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07aeadb6f8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07aeadb6f8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07aeadb6f8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07aeadb6f8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07aeadb6f8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07aeadb6f8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07aeadb6f8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00f4fa082e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00f4fa082e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00f4fa082e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00f4fa082e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07aeadb6f8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07aeadb6f8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07aeadb6f8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07aeadb6f8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07aeadb6f8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107aeadb6f8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07aeadb6f8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107aeadb6f8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107aeadb6f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107aeadb6f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07aeadb6f8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07aeadb6f8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07aeadb6f8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07aeadb6f8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07aeadb6f8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07aeadb6f8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100f4fa082e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100f4fa082e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00f4fa082e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00f4fa082e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07aeadb6f8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07aeadb6f8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07aeadb6f8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07aeadb6f8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07aeadb6f8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07aeadb6f8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07aeadb6f8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107aeadb6f8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07aeadb6f8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07aeadb6f8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07aeadb6f8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07aeadb6f8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07aeadb6f8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07aeadb6f8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07aeadb6f8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107aeadb6f8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07aeadb6f8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107aeadb6f8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07aeadb6f8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07aeadb6f8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00f4fa082e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00f4fa082e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07aeadb6f8_0_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07aeadb6f8_0_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107aeadb6f8_0_7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107aeadb6f8_0_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07aeadb6f8_0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107aeadb6f8_0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107aeadb6f8_0_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107aeadb6f8_0_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07aeadb6f8_0_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07aeadb6f8_0_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07aeadb6f8_0_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107aeadb6f8_0_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107aeadb6f8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107aeadb6f8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07aeadb6f8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107aeadb6f8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107aeadb6f8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107aeadb6f8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107aeadb6f8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107aeadb6f8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07aeadb6f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07aeadb6f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07aeadb6f8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107aeadb6f8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07aeadb6f8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107aeadb6f8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07aeadb6f8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07aeadb6f8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107aeadb6f8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107aeadb6f8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07aeadb6f8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107aeadb6f8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107aeadb6f8_0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107aeadb6f8_0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107aeadb6f8_0_5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107aeadb6f8_0_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07aeadb6f8_0_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07aeadb6f8_0_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107aeadb6f8_0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107aeadb6f8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107aeadb6f8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107aeadb6f8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07aeadb6f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07aeadb6f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107aeadb6f8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107aeadb6f8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107aeadb6f8_0_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107aeadb6f8_0_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107aeadb6f8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107aeadb6f8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107aeadb6f8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107aeadb6f8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107aeadb6f8_0_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107aeadb6f8_0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107aeadb6f8_0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107aeadb6f8_0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107aeadb6f8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107aeadb6f8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107aeadb6f8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107aeadb6f8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107aeadb6f8_0_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107aeadb6f8_0_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107aeadb6f8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107aeadb6f8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07aeadb6f8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07aeadb6f8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107aeadb6f8_0_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107aeadb6f8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107aeadb6f8_0_7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107aeadb6f8_0_7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107aeadb6f8_0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107aeadb6f8_0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107aeadb6f8_0_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107aeadb6f8_0_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107aeadb6f8_0_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107aeadb6f8_0_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107aeadb6f8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107aeadb6f8_0_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107aeadb6f8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107aeadb6f8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107aeadb6f8_0_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107aeadb6f8_0_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107aeadb6f8_0_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107aeadb6f8_0_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107aeadb6f8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107aeadb6f8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 Id="rId3" Type="http://schemas.openxmlformats.org/officeDocument/2006/relationships/image" Target="../media/image25.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 Id="rId3" Type="http://schemas.openxmlformats.org/officeDocument/2006/relationships/image" Target="../media/image30.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4.xml"/><Relationship Id="rId3" Type="http://schemas.openxmlformats.org/officeDocument/2006/relationships/hyperlink" Target="https://nodejs.org/dist/latest-v16.x/docs/api/stream.html" TargetMode="Externa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 Id="rId3" Type="http://schemas.openxmlformats.org/officeDocument/2006/relationships/image" Target="../media/image31.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7.xml"/><Relationship Id="rId3" Type="http://schemas.openxmlformats.org/officeDocument/2006/relationships/hyperlink" Target="https://nodejs.org/dist/latest-v16.x/docs/api/timers.html" TargetMode="Externa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8.xml"/><Relationship Id="rId3" Type="http://schemas.openxmlformats.org/officeDocument/2006/relationships/image" Target="../media/image38.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9.xml"/><Relationship Id="rId3"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1.xml"/><Relationship Id="rId3" Type="http://schemas.openxmlformats.org/officeDocument/2006/relationships/hyperlink" Target="https://nodejs.org/dist/latest-v16.x/docs/api/net.html" TargetMode="Externa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2.xml"/><Relationship Id="rId3" Type="http://schemas.openxmlformats.org/officeDocument/2006/relationships/image" Target="../media/image32.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3.xml"/><Relationship Id="rId3" Type="http://schemas.openxmlformats.org/officeDocument/2006/relationships/image" Target="../media/image48.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5.xml"/><Relationship Id="rId3" Type="http://schemas.openxmlformats.org/officeDocument/2006/relationships/hyperlink" Target="https://nodejs.org/dist/latest-v16.x/docs/api/url.html" TargetMode="Externa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6.xml"/><Relationship Id="rId3" Type="http://schemas.openxmlformats.org/officeDocument/2006/relationships/image" Target="../media/image35.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7.xml"/><Relationship Id="rId3" Type="http://schemas.openxmlformats.org/officeDocument/2006/relationships/image" Target="../media/image36.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9.xml"/><Relationship Id="rId3" Type="http://schemas.openxmlformats.org/officeDocument/2006/relationships/hyperlink" Target="https://nodejs.org/dist/latest-v16.x/docs/api/util.html"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0.xml"/><Relationship Id="rId3" Type="http://schemas.openxmlformats.org/officeDocument/2006/relationships/image" Target="../media/image33.pn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2.xml"/><Relationship Id="rId3" Type="http://schemas.openxmlformats.org/officeDocument/2006/relationships/hyperlink" Target="https://nodejs.org/dist/latest-v16.x/docs/api/zlib.html" TargetMode="Externa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3.xml"/><Relationship Id="rId3" Type="http://schemas.openxmlformats.org/officeDocument/2006/relationships/image" Target="../media/image37.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4.xml"/><Relationship Id="rId3" Type="http://schemas.openxmlformats.org/officeDocument/2006/relationships/image" Target="../media/image43.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6.xml"/><Relationship Id="rId3" Type="http://schemas.openxmlformats.org/officeDocument/2006/relationships/hyperlink" Target="https://nodejs.org/dist/latest-v16.x/docs/api/console.html" TargetMode="Externa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7.xml"/><Relationship Id="rId3" Type="http://schemas.openxmlformats.org/officeDocument/2006/relationships/image" Target="../media/image45.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9.xml"/><Relationship Id="rId3" Type="http://schemas.openxmlformats.org/officeDocument/2006/relationships/hyperlink" Target="https://nodejs.org/dist/latest-v16.x/docs/api/worker_threads.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0.xml"/><Relationship Id="rId3" Type="http://schemas.openxmlformats.org/officeDocument/2006/relationships/image" Target="../media/image44.png"/></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1.xml"/><Relationship Id="rId3" Type="http://schemas.openxmlformats.org/officeDocument/2006/relationships/image" Target="../media/image42.png"/></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3.xml"/><Relationship Id="rId3" Type="http://schemas.openxmlformats.org/officeDocument/2006/relationships/hyperlink" Target="https://nodejs.org/dist/latest-v16.x/docs/api/http.html" TargetMode="External"/><Relationship Id="rId4" Type="http://schemas.openxmlformats.org/officeDocument/2006/relationships/hyperlink" Target="https://nodejs.org/dist/latest-v16.x/docs/api/https.html" TargetMode="Externa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4.xml"/><Relationship Id="rId3" Type="http://schemas.openxmlformats.org/officeDocument/2006/relationships/image" Target="../media/image39.png"/><Relationship Id="rId4" Type="http://schemas.openxmlformats.org/officeDocument/2006/relationships/image" Target="../media/image41.png"/></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6.xml"/><Relationship Id="rId3" Type="http://schemas.openxmlformats.org/officeDocument/2006/relationships/hyperlink" Target="https://nodejs.org/dist/latest-v16.x/docs/api/http.html" TargetMode="Externa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7.xml"/><Relationship Id="rId3" Type="http://schemas.openxmlformats.org/officeDocument/2006/relationships/image" Target="../media/image49.pn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8.xml"/><Relationship Id="rId3" Type="http://schemas.openxmlformats.org/officeDocument/2006/relationships/image" Target="../media/image40.pn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0.xml"/><Relationship Id="rId3" Type="http://schemas.openxmlformats.org/officeDocument/2006/relationships/hyperlink" Target="https://nodejs.org/dist/latest-v16.x/docs/api/cluster.html" TargetMode="Externa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2.xml"/><Relationship Id="rId3" Type="http://schemas.openxmlformats.org/officeDocument/2006/relationships/image" Target="../media/image47.png"/></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3.xml"/><Relationship Id="rId3" Type="http://schemas.openxmlformats.org/officeDocument/2006/relationships/image" Target="../media/image46.png"/></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t.me/khannedy" TargetMode="External"/><Relationship Id="rId4" Type="http://schemas.openxmlformats.org/officeDocument/2006/relationships/hyperlink" Target="https://facebook.com/ProgrammerZamanNow" TargetMode="External"/><Relationship Id="rId5" Type="http://schemas.openxmlformats.org/officeDocument/2006/relationships/hyperlink" Target="https://www.instagram.com/programmerzamannow" TargetMode="External"/><Relationship Id="rId6" Type="http://schemas.openxmlformats.org/officeDocument/2006/relationships/hyperlink" Target="https://www.youtube.com/c/ProgrammerZamanNow" TargetMode="External"/><Relationship Id="rId7" Type="http://schemas.openxmlformats.org/officeDocument/2006/relationships/hyperlink" Target="https://t.me/ProgrammerZamanNow"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docs.libuv.org/en/v1.x/threadpool.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hyperlink" Target="https://nodejs.org/en/download/"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hyperlink" Target="https://github.com/nvm-sh/nvm" TargetMode="External"/><Relationship Id="rId4" Type="http://schemas.openxmlformats.org/officeDocument/2006/relationships/hyperlink" Target="https://community.chocolatey.org/packages/nodejs" TargetMode="External"/><Relationship Id="rId5" Type="http://schemas.openxmlformats.org/officeDocument/2006/relationships/hyperlink" Target="https://formulae.brew.sh/formula/node"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2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hyperlink" Target="https://developer.mozilla.org/en-US/docs/Web/API" TargetMode="External"/><Relationship Id="rId4" Type="http://schemas.openxmlformats.org/officeDocument/2006/relationships/hyperlink" Target="https://nodejs.org/dist/latest-v16.x/docs/api/"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2.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1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16.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hyperlink" Target="https://nodejs.org/dist/latest-v16.x/docs/api/os.html" TargetMode="Externa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15.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hyperlink" Target="https://nodejs.org/dist/latest-v16.x/docs/api/path.html" TargetMode="Externa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nodejs.org/" TargetMode="Externa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hyperlink" Target="https://nodejs.org/dist/latest-v16.x/docs/api/fs.html" TargetMode="Externa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21.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hyperlink" Target="https://nodejs.org/dist/latest-v16.x/docs/api/debugger.html" TargetMode="Externa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image" Target="../media/image19.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hyperlink" Target="https://nodejs.org/dist/latest-v16.x/docs/api/dns.html" TargetMode="Externa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image" Target="../media/image18.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image" Target="../media/image28.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hyperlink" Target="https://nodejs.org/dist/latest-v16.x/docs/api/events.html" TargetMode="Externa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image" Target="../media/image22.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 Id="rId3" Type="http://schemas.openxmlformats.org/officeDocument/2006/relationships/hyperlink" Target="https://nodejs.org/dist/latest-v16.x/docs/api/globals.html" TargetMode="Externa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 Id="rId3" Type="http://schemas.openxmlformats.org/officeDocument/2006/relationships/image" Target="../media/image26.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 Id="rId3" Type="http://schemas.openxmlformats.org/officeDocument/2006/relationships/hyperlink" Target="https://nodejs.org/dist/latest-v16.x/docs/api/process.html" TargetMode="Externa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 Id="rId3" Type="http://schemas.openxmlformats.org/officeDocument/2006/relationships/image" Target="../media/image24.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 Id="rId3" Type="http://schemas.openxmlformats.org/officeDocument/2006/relationships/hyperlink" Target="https://nodejs.org/dist/latest-v16.x/docs/api/readline.html" TargetMode="Externa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 Id="rId3" Type="http://schemas.openxmlformats.org/officeDocument/2006/relationships/image" Target="../media/image34.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 Id="rId3" Type="http://schemas.openxmlformats.org/officeDocument/2006/relationships/hyperlink" Target="https://nodejs.org/dist/latest-v16.x/docs/api/report.html" TargetMode="Externa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 Id="rId3" Type="http://schemas.openxmlformats.org/officeDocument/2006/relationships/image" Target="../media/image29.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 Id="rId3" Type="http://schemas.openxmlformats.org/officeDocument/2006/relationships/hyperlink" Target="https://nodejs.org/dist/latest-v16.x/docs/api/buffer.htm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NodeJS Dasar</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Eko Kurniawan Khannedy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Text Editor</a:t>
            </a:r>
            <a:endParaRPr/>
          </a:p>
        </p:txBody>
      </p:sp>
      <p:sp>
        <p:nvSpPr>
          <p:cNvPr id="141" name="Google Shape;141;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NodeJS menggunakan bahasa pemrograman JavaScript, oleh karena itu kita bisa menggunakan Text Editor apapun untuk membuat aplikasi menggunakan NodeJS, misal :</a:t>
            </a:r>
            <a:endParaRPr/>
          </a:p>
          <a:p>
            <a:pPr indent="-311150" lvl="0" marL="457200" rtl="0" algn="l">
              <a:spcBef>
                <a:spcPts val="0"/>
              </a:spcBef>
              <a:spcAft>
                <a:spcPts val="0"/>
              </a:spcAft>
              <a:buSzPts val="1300"/>
              <a:buChar char="●"/>
            </a:pPr>
            <a:r>
              <a:rPr lang="id"/>
              <a:t>Visual Studio Code</a:t>
            </a:r>
            <a:endParaRPr/>
          </a:p>
          <a:p>
            <a:pPr indent="-311150" lvl="0" marL="457200" rtl="0" algn="l">
              <a:spcBef>
                <a:spcPts val="0"/>
              </a:spcBef>
              <a:spcAft>
                <a:spcPts val="0"/>
              </a:spcAft>
              <a:buSzPts val="1300"/>
              <a:buChar char="●"/>
            </a:pPr>
            <a:r>
              <a:rPr lang="id"/>
              <a:t>JetBrains WebStorm</a:t>
            </a:r>
            <a:endParaRPr/>
          </a:p>
          <a:p>
            <a:pPr indent="-311150" lvl="0" marL="457200" rtl="0" algn="l">
              <a:spcBef>
                <a:spcPts val="0"/>
              </a:spcBef>
              <a:spcAft>
                <a:spcPts val="0"/>
              </a:spcAft>
              <a:buSzPts val="1300"/>
              <a:buChar char="●"/>
            </a:pPr>
            <a:r>
              <a:rPr lang="id"/>
              <a:t>Sublime</a:t>
            </a:r>
            <a:endParaRPr/>
          </a:p>
          <a:p>
            <a:pPr indent="-311150" lvl="0" marL="457200" rtl="0" algn="l">
              <a:spcBef>
                <a:spcPts val="0"/>
              </a:spcBef>
              <a:spcAft>
                <a:spcPts val="0"/>
              </a:spcAft>
              <a:buSzPts val="1300"/>
              <a:buChar char="●"/>
            </a:pPr>
            <a:r>
              <a:rPr lang="id"/>
              <a:t>Atom</a:t>
            </a:r>
            <a:endParaRPr/>
          </a:p>
          <a:p>
            <a:pPr indent="-311150" lvl="0" marL="457200" rtl="0" algn="l">
              <a:spcBef>
                <a:spcPts val="0"/>
              </a:spcBef>
              <a:spcAft>
                <a:spcPts val="0"/>
              </a:spcAft>
              <a:buSzPts val="1300"/>
              <a:buChar char="●"/>
            </a:pPr>
            <a:r>
              <a:rPr lang="id"/>
              <a:t>NodePad++</a:t>
            </a:r>
            <a:endParaRPr/>
          </a:p>
          <a:p>
            <a:pPr indent="-311150" lvl="0" marL="457200" rtl="0" algn="l">
              <a:spcBef>
                <a:spcPts val="0"/>
              </a:spcBef>
              <a:spcAft>
                <a:spcPts val="0"/>
              </a:spcAft>
              <a:buSzPts val="1300"/>
              <a:buChar char="●"/>
            </a:pPr>
            <a:r>
              <a:rPr lang="id"/>
              <a:t>Dan lain-lain</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11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Buffer</a:t>
            </a:r>
            <a:endParaRPr/>
          </a:p>
        </p:txBody>
      </p:sp>
      <p:pic>
        <p:nvPicPr>
          <p:cNvPr id="658" name="Google Shape;658;p112"/>
          <p:cNvPicPr preferRelativeResize="0"/>
          <p:nvPr/>
        </p:nvPicPr>
        <p:blipFill>
          <a:blip r:embed="rId3">
            <a:alphaModFix/>
          </a:blip>
          <a:stretch>
            <a:fillRect/>
          </a:stretch>
        </p:blipFill>
        <p:spPr>
          <a:xfrm>
            <a:off x="152400" y="2006250"/>
            <a:ext cx="8839204" cy="2222749"/>
          </a:xfrm>
          <a:prstGeom prst="rect">
            <a:avLst/>
          </a:prstGeom>
          <a:noFill/>
          <a:ln>
            <a:noFill/>
          </a:ln>
        </p:spPr>
      </p:pic>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11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Buffer Encoding</a:t>
            </a:r>
            <a:endParaRPr/>
          </a:p>
        </p:txBody>
      </p:sp>
      <p:sp>
        <p:nvSpPr>
          <p:cNvPr id="664" name="Google Shape;664;p11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Buffer juga bisa digunakan untuk melakukan encoding dari satu encoding ke encoding yang lain</a:t>
            </a:r>
            <a:endParaRPr/>
          </a:p>
          <a:p>
            <a:pPr indent="-311150" lvl="0" marL="457200" rtl="0" algn="l">
              <a:spcBef>
                <a:spcPts val="0"/>
              </a:spcBef>
              <a:spcAft>
                <a:spcPts val="0"/>
              </a:spcAft>
              <a:buSzPts val="1300"/>
              <a:buChar char="●"/>
            </a:pPr>
            <a:r>
              <a:rPr lang="id"/>
              <a:t>Ada banyak encoding yang didukung oleh Buffer, misal utf8, ascii,  hex, base64, base64url dan lain-lain</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1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Buffer Encoding</a:t>
            </a:r>
            <a:endParaRPr/>
          </a:p>
        </p:txBody>
      </p:sp>
      <p:pic>
        <p:nvPicPr>
          <p:cNvPr id="670" name="Google Shape;670;p114"/>
          <p:cNvPicPr preferRelativeResize="0"/>
          <p:nvPr/>
        </p:nvPicPr>
        <p:blipFill>
          <a:blip r:embed="rId3">
            <a:alphaModFix/>
          </a:blip>
          <a:stretch>
            <a:fillRect/>
          </a:stretch>
        </p:blipFill>
        <p:spPr>
          <a:xfrm>
            <a:off x="152400" y="2006250"/>
            <a:ext cx="8839204" cy="2706143"/>
          </a:xfrm>
          <a:prstGeom prst="rect">
            <a:avLst/>
          </a:prstGeom>
          <a:noFill/>
          <a:ln>
            <a:noFill/>
          </a:ln>
        </p:spPr>
      </p:pic>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11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Stream</a:t>
            </a:r>
            <a:endParaRP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1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Stream</a:t>
            </a:r>
            <a:endParaRPr/>
          </a:p>
        </p:txBody>
      </p:sp>
      <p:sp>
        <p:nvSpPr>
          <p:cNvPr id="681" name="Google Shape;681;p1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Stream adalah standard library untuk kontrak aliran data di NodeJS</a:t>
            </a:r>
            <a:endParaRPr/>
          </a:p>
          <a:p>
            <a:pPr indent="-311150" lvl="0" marL="457200" rtl="0" algn="l">
              <a:spcBef>
                <a:spcPts val="0"/>
              </a:spcBef>
              <a:spcAft>
                <a:spcPts val="0"/>
              </a:spcAft>
              <a:buSzPts val="1300"/>
              <a:buChar char="●"/>
            </a:pPr>
            <a:r>
              <a:rPr lang="id"/>
              <a:t>Ada banyak sekali Stream object di NodeJS</a:t>
            </a:r>
            <a:endParaRPr/>
          </a:p>
          <a:p>
            <a:pPr indent="-311150" lvl="0" marL="457200" rtl="0" algn="l">
              <a:spcBef>
                <a:spcPts val="0"/>
              </a:spcBef>
              <a:spcAft>
                <a:spcPts val="0"/>
              </a:spcAft>
              <a:buSzPts val="1300"/>
              <a:buChar char="●"/>
            </a:pPr>
            <a:r>
              <a:rPr lang="id"/>
              <a:t>Stream bisa jadi object yang bisa dibaca, atau bisa di tulis, dan Stream adalah turunan dari EventEmitter</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https://nodejs.org/dist/latest-v16.x/docs/api/stream.html</a:t>
            </a:r>
            <a:r>
              <a:rPr lang="id"/>
              <a:t> </a:t>
            </a:r>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1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Stream</a:t>
            </a:r>
            <a:endParaRPr/>
          </a:p>
        </p:txBody>
      </p:sp>
      <p:pic>
        <p:nvPicPr>
          <p:cNvPr id="687" name="Google Shape;687;p117"/>
          <p:cNvPicPr preferRelativeResize="0"/>
          <p:nvPr/>
        </p:nvPicPr>
        <p:blipFill>
          <a:blip r:embed="rId3">
            <a:alphaModFix/>
          </a:blip>
          <a:stretch>
            <a:fillRect/>
          </a:stretch>
        </p:blipFill>
        <p:spPr>
          <a:xfrm>
            <a:off x="152400" y="2006250"/>
            <a:ext cx="8339666" cy="2984851"/>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118"/>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Timer</a:t>
            </a:r>
            <a:endParaRP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1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Timer</a:t>
            </a:r>
            <a:endParaRPr/>
          </a:p>
        </p:txBody>
      </p:sp>
      <p:sp>
        <p:nvSpPr>
          <p:cNvPr id="698" name="Google Shape;698;p1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Timer merupakan standard library untuk melakukan scheduling</a:t>
            </a:r>
            <a:endParaRPr/>
          </a:p>
          <a:p>
            <a:pPr indent="-311150" lvl="0" marL="457200" rtl="0" algn="l">
              <a:spcBef>
                <a:spcPts val="0"/>
              </a:spcBef>
              <a:spcAft>
                <a:spcPts val="0"/>
              </a:spcAft>
              <a:buSzPts val="1300"/>
              <a:buChar char="●"/>
            </a:pPr>
            <a:r>
              <a:rPr lang="id"/>
              <a:t>Function di Timer terdapat di globals, sehingga kita bisa menggunakannya tanpa melakukan import, namun semua function Timer menggunakan Callback</a:t>
            </a:r>
            <a:endParaRPr/>
          </a:p>
          <a:p>
            <a:pPr indent="-311150" lvl="0" marL="457200" rtl="0" algn="l">
              <a:spcBef>
                <a:spcPts val="0"/>
              </a:spcBef>
              <a:spcAft>
                <a:spcPts val="0"/>
              </a:spcAft>
              <a:buSzPts val="1300"/>
              <a:buChar char="●"/>
            </a:pPr>
            <a:r>
              <a:rPr lang="id"/>
              <a:t>Jika kita ingin menggunakan Timer versi Promise, kita bisa meng-import dari module timer/promise</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https://nodejs.org/dist/latest-v16.x/docs/api/timers.html</a:t>
            </a:r>
            <a:r>
              <a:rPr lang="id"/>
              <a:t> </a:t>
            </a:r>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1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Timer</a:t>
            </a:r>
            <a:endParaRPr/>
          </a:p>
        </p:txBody>
      </p:sp>
      <p:pic>
        <p:nvPicPr>
          <p:cNvPr id="704" name="Google Shape;704;p120"/>
          <p:cNvPicPr preferRelativeResize="0"/>
          <p:nvPr/>
        </p:nvPicPr>
        <p:blipFill>
          <a:blip r:embed="rId3">
            <a:alphaModFix/>
          </a:blip>
          <a:stretch>
            <a:fillRect/>
          </a:stretch>
        </p:blipFill>
        <p:spPr>
          <a:xfrm>
            <a:off x="152400" y="2006250"/>
            <a:ext cx="8839204" cy="1627139"/>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1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Timer Promise</a:t>
            </a:r>
            <a:endParaRPr/>
          </a:p>
        </p:txBody>
      </p:sp>
      <p:pic>
        <p:nvPicPr>
          <p:cNvPr id="710" name="Google Shape;710;p121"/>
          <p:cNvPicPr preferRelativeResize="0"/>
          <p:nvPr/>
        </p:nvPicPr>
        <p:blipFill>
          <a:blip r:embed="rId3">
            <a:alphaModFix/>
          </a:blip>
          <a:stretch>
            <a:fillRect/>
          </a:stretch>
        </p:blipFill>
        <p:spPr>
          <a:xfrm>
            <a:off x="152400" y="2006250"/>
            <a:ext cx="8839204" cy="19335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Web Application</a:t>
            </a:r>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122"/>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Net</a:t>
            </a:r>
            <a:endParaRP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1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Net</a:t>
            </a:r>
            <a:endParaRPr/>
          </a:p>
        </p:txBody>
      </p:sp>
      <p:sp>
        <p:nvSpPr>
          <p:cNvPr id="721" name="Google Shape;721;p1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Net merupakan standard library yang bisa digunakan untuk membuat network client dan server berbasis TCP</a:t>
            </a:r>
            <a:endParaRPr/>
          </a:p>
          <a:p>
            <a:pPr indent="-311150" lvl="0" marL="457200" rtl="0" algn="l">
              <a:spcBef>
                <a:spcPts val="0"/>
              </a:spcBef>
              <a:spcAft>
                <a:spcPts val="0"/>
              </a:spcAft>
              <a:buSzPts val="1300"/>
              <a:buChar char="●"/>
            </a:pPr>
            <a:r>
              <a:rPr lang="id"/>
              <a:t>Net Server dan Client merupakan object Stream, sehingga kita bisa baca datanya, tulis datanya dan juga menambahkan listener</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https://nodejs.org/dist/latest-v16.x/docs/api/net.html</a:t>
            </a:r>
            <a:r>
              <a:rPr lang="id"/>
              <a:t> </a:t>
            </a:r>
            <a:endParaRPr/>
          </a:p>
        </p:txBody>
      </p: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sp>
        <p:nvSpPr>
          <p:cNvPr id="726" name="Google Shape;726;p1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Net Server</a:t>
            </a:r>
            <a:endParaRPr/>
          </a:p>
        </p:txBody>
      </p:sp>
      <p:pic>
        <p:nvPicPr>
          <p:cNvPr id="727" name="Google Shape;727;p124"/>
          <p:cNvPicPr preferRelativeResize="0"/>
          <p:nvPr/>
        </p:nvPicPr>
        <p:blipFill>
          <a:blip r:embed="rId3">
            <a:alphaModFix/>
          </a:blip>
          <a:stretch>
            <a:fillRect/>
          </a:stretch>
        </p:blipFill>
        <p:spPr>
          <a:xfrm>
            <a:off x="152400" y="2006250"/>
            <a:ext cx="7863004" cy="2984850"/>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1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Net Client</a:t>
            </a:r>
            <a:endParaRPr/>
          </a:p>
        </p:txBody>
      </p:sp>
      <p:pic>
        <p:nvPicPr>
          <p:cNvPr id="733" name="Google Shape;733;p125"/>
          <p:cNvPicPr preferRelativeResize="0"/>
          <p:nvPr/>
        </p:nvPicPr>
        <p:blipFill>
          <a:blip r:embed="rId3">
            <a:alphaModFix/>
          </a:blip>
          <a:stretch>
            <a:fillRect/>
          </a:stretch>
        </p:blipFill>
        <p:spPr>
          <a:xfrm>
            <a:off x="152400" y="2006250"/>
            <a:ext cx="7471452" cy="2984850"/>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 name="Shape 737"/>
        <p:cNvGrpSpPr/>
        <p:nvPr/>
      </p:nvGrpSpPr>
      <p:grpSpPr>
        <a:xfrm>
          <a:off x="0" y="0"/>
          <a:ext cx="0" cy="0"/>
          <a:chOff x="0" y="0"/>
          <a:chExt cx="0" cy="0"/>
        </a:xfrm>
      </p:grpSpPr>
      <p:sp>
        <p:nvSpPr>
          <p:cNvPr id="738" name="Google Shape;738;p126"/>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URL</a:t>
            </a:r>
            <a:endParaRPr/>
          </a:p>
        </p:txBody>
      </p:sp>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sp>
        <p:nvSpPr>
          <p:cNvPr id="743" name="Google Shape;743;p1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URL</a:t>
            </a:r>
            <a:endParaRPr/>
          </a:p>
        </p:txBody>
      </p:sp>
      <p:sp>
        <p:nvSpPr>
          <p:cNvPr id="744" name="Google Shape;744;p12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URL merupakan standard library untuk bekerja dengan URL</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https://nodejs.org/dist/latest-v16.x/docs/api/url.html</a:t>
            </a:r>
            <a:r>
              <a:rPr lang="id"/>
              <a:t> </a:t>
            </a:r>
            <a:endParaRP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sp>
        <p:nvSpPr>
          <p:cNvPr id="749" name="Google Shape;749;p1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URL</a:t>
            </a:r>
            <a:endParaRPr/>
          </a:p>
        </p:txBody>
      </p:sp>
      <p:pic>
        <p:nvPicPr>
          <p:cNvPr id="750" name="Google Shape;750;p128"/>
          <p:cNvPicPr preferRelativeResize="0"/>
          <p:nvPr/>
        </p:nvPicPr>
        <p:blipFill>
          <a:blip r:embed="rId3">
            <a:alphaModFix/>
          </a:blip>
          <a:stretch>
            <a:fillRect/>
          </a:stretch>
        </p:blipFill>
        <p:spPr>
          <a:xfrm>
            <a:off x="152400" y="2006250"/>
            <a:ext cx="8839204" cy="2533502"/>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1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Mengubah URL</a:t>
            </a:r>
            <a:endParaRPr/>
          </a:p>
        </p:txBody>
      </p:sp>
      <p:pic>
        <p:nvPicPr>
          <p:cNvPr id="756" name="Google Shape;756;p129"/>
          <p:cNvPicPr preferRelativeResize="0"/>
          <p:nvPr/>
        </p:nvPicPr>
        <p:blipFill>
          <a:blip r:embed="rId3">
            <a:alphaModFix/>
          </a:blip>
          <a:stretch>
            <a:fillRect/>
          </a:stretch>
        </p:blipFill>
        <p:spPr>
          <a:xfrm>
            <a:off x="152400" y="2006250"/>
            <a:ext cx="8839204" cy="2563714"/>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13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Util</a:t>
            </a:r>
            <a:endParaRPr/>
          </a:p>
        </p:txBody>
      </p:sp>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1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Util</a:t>
            </a:r>
            <a:endParaRPr/>
          </a:p>
        </p:txBody>
      </p:sp>
      <p:sp>
        <p:nvSpPr>
          <p:cNvPr id="767" name="Google Shape;767;p13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Util adalah standard library yang berisikan utility-utility yang bisa kita gunakan untuk mempermudah pembuatan kode program di NodeJS</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https://nodejs.org/dist/latest-v16.x/docs/api/util.html</a:t>
            </a:r>
            <a:r>
              <a:rPr lang="id"/>
              <a: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Web Application</a:t>
            </a:r>
            <a:endParaRPr/>
          </a:p>
        </p:txBody>
      </p:sp>
      <p:sp>
        <p:nvSpPr>
          <p:cNvPr id="152" name="Google Shape;152;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Web Application adalah aplikasi yang berjalan di Server dan ditampilkan di Browser Client</a:t>
            </a:r>
            <a:endParaRPr/>
          </a:p>
          <a:p>
            <a:pPr indent="-311150" lvl="0" marL="457200" rtl="0" algn="l">
              <a:spcBef>
                <a:spcPts val="0"/>
              </a:spcBef>
              <a:spcAft>
                <a:spcPts val="0"/>
              </a:spcAft>
              <a:buSzPts val="1300"/>
              <a:buChar char="●"/>
            </a:pPr>
            <a:r>
              <a:rPr lang="id"/>
              <a:t>Saat kita membuat Web Application, biasanya akan dibagi menjadi 3 bagian, Client, Server dan Database</a:t>
            </a:r>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 name="Shape 771"/>
        <p:cNvGrpSpPr/>
        <p:nvPr/>
      </p:nvGrpSpPr>
      <p:grpSpPr>
        <a:xfrm>
          <a:off x="0" y="0"/>
          <a:ext cx="0" cy="0"/>
          <a:chOff x="0" y="0"/>
          <a:chExt cx="0" cy="0"/>
        </a:xfrm>
      </p:grpSpPr>
      <p:sp>
        <p:nvSpPr>
          <p:cNvPr id="772" name="Google Shape;772;p1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Util</a:t>
            </a:r>
            <a:endParaRPr/>
          </a:p>
        </p:txBody>
      </p:sp>
      <p:pic>
        <p:nvPicPr>
          <p:cNvPr id="773" name="Google Shape;773;p132"/>
          <p:cNvPicPr preferRelativeResize="0"/>
          <p:nvPr/>
        </p:nvPicPr>
        <p:blipFill>
          <a:blip r:embed="rId3">
            <a:alphaModFix/>
          </a:blip>
          <a:stretch>
            <a:fillRect/>
          </a:stretch>
        </p:blipFill>
        <p:spPr>
          <a:xfrm>
            <a:off x="152400" y="2006250"/>
            <a:ext cx="8839204" cy="2356546"/>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sp>
        <p:nvSpPr>
          <p:cNvPr id="778" name="Google Shape;778;p13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Zlib</a:t>
            </a:r>
            <a:endParaRPr/>
          </a:p>
        </p:txBody>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1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Zlib</a:t>
            </a:r>
            <a:endParaRPr/>
          </a:p>
        </p:txBody>
      </p:sp>
      <p:sp>
        <p:nvSpPr>
          <p:cNvPr id="784" name="Google Shape;784;p13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Zlib adalah standard library yang digunakan untuk melakukan kompresi menggunakan Gzip</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https://nodejs.org/dist/latest-v16.x/docs/api/zlib.html</a:t>
            </a:r>
            <a:r>
              <a:rPr lang="id"/>
              <a:t> </a:t>
            </a:r>
            <a:endParaRPr/>
          </a:p>
        </p:txBody>
      </p:sp>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 name="Shape 788"/>
        <p:cNvGrpSpPr/>
        <p:nvPr/>
      </p:nvGrpSpPr>
      <p:grpSpPr>
        <a:xfrm>
          <a:off x="0" y="0"/>
          <a:ext cx="0" cy="0"/>
          <a:chOff x="0" y="0"/>
          <a:chExt cx="0" cy="0"/>
        </a:xfrm>
      </p:grpSpPr>
      <p:sp>
        <p:nvSpPr>
          <p:cNvPr id="789" name="Google Shape;789;p1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Zlib Compress</a:t>
            </a:r>
            <a:endParaRPr/>
          </a:p>
        </p:txBody>
      </p:sp>
      <p:pic>
        <p:nvPicPr>
          <p:cNvPr id="790" name="Google Shape;790;p135"/>
          <p:cNvPicPr preferRelativeResize="0"/>
          <p:nvPr/>
        </p:nvPicPr>
        <p:blipFill>
          <a:blip r:embed="rId3">
            <a:alphaModFix/>
          </a:blip>
          <a:stretch>
            <a:fillRect/>
          </a:stretch>
        </p:blipFill>
        <p:spPr>
          <a:xfrm>
            <a:off x="152400" y="2006250"/>
            <a:ext cx="8839196" cy="2408880"/>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13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Zlib Decompress</a:t>
            </a:r>
            <a:endParaRPr/>
          </a:p>
        </p:txBody>
      </p:sp>
      <p:pic>
        <p:nvPicPr>
          <p:cNvPr id="796" name="Google Shape;796;p136"/>
          <p:cNvPicPr preferRelativeResize="0"/>
          <p:nvPr/>
        </p:nvPicPr>
        <p:blipFill>
          <a:blip r:embed="rId3">
            <a:alphaModFix/>
          </a:blip>
          <a:stretch>
            <a:fillRect/>
          </a:stretch>
        </p:blipFill>
        <p:spPr>
          <a:xfrm>
            <a:off x="152400" y="2006250"/>
            <a:ext cx="8839201" cy="2558440"/>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sp>
        <p:nvSpPr>
          <p:cNvPr id="801" name="Google Shape;801;p137"/>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Console</a:t>
            </a:r>
            <a:endParaRPr/>
          </a:p>
        </p:txBody>
      </p:sp>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13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Console</a:t>
            </a:r>
            <a:endParaRPr/>
          </a:p>
        </p:txBody>
      </p:sp>
      <p:sp>
        <p:nvSpPr>
          <p:cNvPr id="807" name="Google Shape;807;p13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Console adalah standard library yang sudah sering kita gunakan</a:t>
            </a:r>
            <a:endParaRPr/>
          </a:p>
          <a:p>
            <a:pPr indent="-311150" lvl="0" marL="457200" rtl="0" algn="l">
              <a:spcBef>
                <a:spcPts val="0"/>
              </a:spcBef>
              <a:spcAft>
                <a:spcPts val="0"/>
              </a:spcAft>
              <a:buSzPts val="1300"/>
              <a:buChar char="●"/>
            </a:pPr>
            <a:r>
              <a:rPr lang="id"/>
              <a:t>Secara global, object console bisa kita gunakan tanpa harus melakukan import module, dan console melakukan print text nya ke stdout</a:t>
            </a:r>
            <a:endParaRPr/>
          </a:p>
          <a:p>
            <a:pPr indent="-311150" lvl="0" marL="457200" rtl="0" algn="l">
              <a:spcBef>
                <a:spcPts val="0"/>
              </a:spcBef>
              <a:spcAft>
                <a:spcPts val="0"/>
              </a:spcAft>
              <a:buSzPts val="1300"/>
              <a:buChar char="●"/>
            </a:pPr>
            <a:r>
              <a:rPr lang="id"/>
              <a:t>Namun jika kita juga bisa membuat object Console sendiri jika kita mau</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https://nodejs.org/dist/latest-v16.x/docs/api/console.html</a:t>
            </a:r>
            <a:r>
              <a:rPr lang="id"/>
              <a:t> </a:t>
            </a:r>
            <a:endParaRPr/>
          </a:p>
        </p:txBody>
      </p:sp>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sp>
        <p:nvSpPr>
          <p:cNvPr id="812" name="Google Shape;812;p13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Console</a:t>
            </a:r>
            <a:endParaRPr/>
          </a:p>
        </p:txBody>
      </p:sp>
      <p:pic>
        <p:nvPicPr>
          <p:cNvPr id="813" name="Google Shape;813;p139"/>
          <p:cNvPicPr preferRelativeResize="0"/>
          <p:nvPr/>
        </p:nvPicPr>
        <p:blipFill>
          <a:blip r:embed="rId3">
            <a:alphaModFix/>
          </a:blip>
          <a:stretch>
            <a:fillRect/>
          </a:stretch>
        </p:blipFill>
        <p:spPr>
          <a:xfrm>
            <a:off x="152400" y="2006250"/>
            <a:ext cx="7891346" cy="2984851"/>
          </a:xfrm>
          <a:prstGeom prst="rect">
            <a:avLst/>
          </a:prstGeom>
          <a:noFill/>
          <a:ln>
            <a:noFill/>
          </a:ln>
        </p:spPr>
      </p:pic>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7" name="Shape 817"/>
        <p:cNvGrpSpPr/>
        <p:nvPr/>
      </p:nvGrpSpPr>
      <p:grpSpPr>
        <a:xfrm>
          <a:off x="0" y="0"/>
          <a:ext cx="0" cy="0"/>
          <a:chOff x="0" y="0"/>
          <a:chExt cx="0" cy="0"/>
        </a:xfrm>
      </p:grpSpPr>
      <p:sp>
        <p:nvSpPr>
          <p:cNvPr id="818" name="Google Shape;818;p14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Worker Threads</a:t>
            </a:r>
            <a:endParaRPr/>
          </a:p>
        </p:txBody>
      </p:sp>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14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Worker Threads</a:t>
            </a:r>
            <a:endParaRPr/>
          </a:p>
        </p:txBody>
      </p:sp>
      <p:sp>
        <p:nvSpPr>
          <p:cNvPr id="824" name="Google Shape;824;p14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Worker Threads adalah standard library yang bisa kita gunakan untuk menggunakan thread ketika mengeksekusi JavaScript secara paralel</a:t>
            </a:r>
            <a:endParaRPr/>
          </a:p>
          <a:p>
            <a:pPr indent="-311150" lvl="0" marL="457200" rtl="0" algn="l">
              <a:spcBef>
                <a:spcPts val="0"/>
              </a:spcBef>
              <a:spcAft>
                <a:spcPts val="0"/>
              </a:spcAft>
              <a:buSzPts val="1300"/>
              <a:buChar char="●"/>
            </a:pPr>
            <a:r>
              <a:rPr lang="id"/>
              <a:t>Worker Threads sangat cocok ketika kita membuat kode program yang butuh jalan secara paralel, dan biasanya kasusnya adalah ketika kode program kita membutuhkan proses yang CPU intensive, seperti misalnya enkripsi atau kompresi</a:t>
            </a:r>
            <a:endParaRPr/>
          </a:p>
          <a:p>
            <a:pPr indent="-311150" lvl="0" marL="457200" rtl="0" algn="l">
              <a:spcBef>
                <a:spcPts val="0"/>
              </a:spcBef>
              <a:spcAft>
                <a:spcPts val="0"/>
              </a:spcAft>
              <a:buSzPts val="1300"/>
              <a:buChar char="●"/>
            </a:pPr>
            <a:r>
              <a:rPr lang="id"/>
              <a:t>Cara kerja Worker Threads mirip dengan Web Worker di JavaScript Web API</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https://nodejs.org/dist/latest-v16.x/docs/api/worker_threads.html</a:t>
            </a:r>
            <a:r>
              <a:rPr lang="id"/>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Diagram Web Application</a:t>
            </a:r>
            <a:endParaRPr/>
          </a:p>
        </p:txBody>
      </p:sp>
      <p:pic>
        <p:nvPicPr>
          <p:cNvPr id="158" name="Google Shape;158;p25"/>
          <p:cNvPicPr preferRelativeResize="0"/>
          <p:nvPr/>
        </p:nvPicPr>
        <p:blipFill>
          <a:blip r:embed="rId3">
            <a:alphaModFix/>
          </a:blip>
          <a:stretch>
            <a:fillRect/>
          </a:stretch>
        </p:blipFill>
        <p:spPr>
          <a:xfrm>
            <a:off x="1347788" y="2670975"/>
            <a:ext cx="6448425" cy="1104900"/>
          </a:xfrm>
          <a:prstGeom prst="rect">
            <a:avLst/>
          </a:prstGeom>
          <a:noFill/>
          <a:ln>
            <a:noFill/>
          </a:ln>
        </p:spPr>
      </p:pic>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14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Main Thread</a:t>
            </a:r>
            <a:endParaRPr/>
          </a:p>
        </p:txBody>
      </p:sp>
      <p:pic>
        <p:nvPicPr>
          <p:cNvPr id="830" name="Google Shape;830;p142"/>
          <p:cNvPicPr preferRelativeResize="0"/>
          <p:nvPr/>
        </p:nvPicPr>
        <p:blipFill>
          <a:blip r:embed="rId3">
            <a:alphaModFix/>
          </a:blip>
          <a:stretch>
            <a:fillRect/>
          </a:stretch>
        </p:blipFill>
        <p:spPr>
          <a:xfrm>
            <a:off x="152400" y="2006250"/>
            <a:ext cx="7887708" cy="2984851"/>
          </a:xfrm>
          <a:prstGeom prst="rect">
            <a:avLst/>
          </a:prstGeom>
          <a:noFill/>
          <a:ln>
            <a:noFill/>
          </a:ln>
        </p:spPr>
      </p:pic>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14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Worker Thread</a:t>
            </a:r>
            <a:endParaRPr/>
          </a:p>
        </p:txBody>
      </p:sp>
      <p:pic>
        <p:nvPicPr>
          <p:cNvPr id="836" name="Google Shape;836;p143"/>
          <p:cNvPicPr preferRelativeResize="0"/>
          <p:nvPr/>
        </p:nvPicPr>
        <p:blipFill>
          <a:blip r:embed="rId3">
            <a:alphaModFix/>
          </a:blip>
          <a:stretch>
            <a:fillRect/>
          </a:stretch>
        </p:blipFill>
        <p:spPr>
          <a:xfrm>
            <a:off x="152400" y="2006250"/>
            <a:ext cx="8839204" cy="2628455"/>
          </a:xfrm>
          <a:prstGeom prst="rect">
            <a:avLst/>
          </a:prstGeom>
          <a:noFill/>
          <a:ln>
            <a:noFill/>
          </a:ln>
        </p:spPr>
      </p:pic>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p14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HTTP Client</a:t>
            </a:r>
            <a:endParaRPr/>
          </a:p>
        </p:txBody>
      </p:sp>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5" name="Shape 845"/>
        <p:cNvGrpSpPr/>
        <p:nvPr/>
      </p:nvGrpSpPr>
      <p:grpSpPr>
        <a:xfrm>
          <a:off x="0" y="0"/>
          <a:ext cx="0" cy="0"/>
          <a:chOff x="0" y="0"/>
          <a:chExt cx="0" cy="0"/>
        </a:xfrm>
      </p:grpSpPr>
      <p:sp>
        <p:nvSpPr>
          <p:cNvPr id="846" name="Google Shape;846;p14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HTTP Client</a:t>
            </a:r>
            <a:endParaRPr/>
          </a:p>
        </p:txBody>
      </p:sp>
      <p:sp>
        <p:nvSpPr>
          <p:cNvPr id="847" name="Google Shape;847;p14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NodeJS juga memiliki standard library untuk HTTP</a:t>
            </a:r>
            <a:endParaRPr/>
          </a:p>
          <a:p>
            <a:pPr indent="-311150" lvl="0" marL="457200" rtl="0" algn="l">
              <a:spcBef>
                <a:spcPts val="0"/>
              </a:spcBef>
              <a:spcAft>
                <a:spcPts val="0"/>
              </a:spcAft>
              <a:buSzPts val="1300"/>
              <a:buChar char="●"/>
            </a:pPr>
            <a:r>
              <a:rPr lang="id"/>
              <a:t>Salah satu fitur di module HTTP adalah HTTP Client, dimana kita bisa melakukan simulasi HTTP Request menggunakan NodeJS</a:t>
            </a:r>
            <a:endParaRPr/>
          </a:p>
          <a:p>
            <a:pPr indent="-311150" lvl="0" marL="457200" rtl="0" algn="l">
              <a:spcBef>
                <a:spcPts val="0"/>
              </a:spcBef>
              <a:spcAft>
                <a:spcPts val="0"/>
              </a:spcAft>
              <a:buSzPts val="1300"/>
              <a:buChar char="●"/>
            </a:pPr>
            <a:r>
              <a:rPr lang="id"/>
              <a:t>Terdapat 2 jenis module HTTP di NodeJS, HTTP dan HTTPS</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https://nodejs.org/dist/latest-v16.x/docs/api/http.html</a:t>
            </a:r>
            <a:r>
              <a:rPr lang="id"/>
              <a:t> </a:t>
            </a:r>
            <a:endParaRPr/>
          </a:p>
          <a:p>
            <a:pPr indent="-311150" lvl="0" marL="457200" rtl="0" algn="l">
              <a:spcBef>
                <a:spcPts val="0"/>
              </a:spcBef>
              <a:spcAft>
                <a:spcPts val="0"/>
              </a:spcAft>
              <a:buSzPts val="1300"/>
              <a:buChar char="●"/>
            </a:pPr>
            <a:r>
              <a:rPr lang="id" u="sng">
                <a:solidFill>
                  <a:schemeClr val="hlink"/>
                </a:solidFill>
                <a:hlinkClick r:id="rId4"/>
              </a:rPr>
              <a:t>https://nodejs.org/dist/latest-v16.x/docs/api/https.html</a:t>
            </a:r>
            <a:r>
              <a:rPr lang="id"/>
              <a:t> </a:t>
            </a:r>
            <a:endParaRPr/>
          </a:p>
        </p:txBody>
      </p:sp>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p14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HTTP Client</a:t>
            </a:r>
            <a:endParaRPr/>
          </a:p>
        </p:txBody>
      </p:sp>
      <p:pic>
        <p:nvPicPr>
          <p:cNvPr id="853" name="Google Shape;853;p146"/>
          <p:cNvPicPr preferRelativeResize="0"/>
          <p:nvPr/>
        </p:nvPicPr>
        <p:blipFill>
          <a:blip r:embed="rId3">
            <a:alphaModFix/>
          </a:blip>
          <a:stretch>
            <a:fillRect/>
          </a:stretch>
        </p:blipFill>
        <p:spPr>
          <a:xfrm>
            <a:off x="152400" y="2006250"/>
            <a:ext cx="4885729" cy="2984851"/>
          </a:xfrm>
          <a:prstGeom prst="rect">
            <a:avLst/>
          </a:prstGeom>
          <a:noFill/>
          <a:ln>
            <a:noFill/>
          </a:ln>
        </p:spPr>
      </p:pic>
      <p:pic>
        <p:nvPicPr>
          <p:cNvPr id="854" name="Google Shape;854;p146"/>
          <p:cNvPicPr preferRelativeResize="0"/>
          <p:nvPr/>
        </p:nvPicPr>
        <p:blipFill>
          <a:blip r:embed="rId4">
            <a:alphaModFix/>
          </a:blip>
          <a:stretch>
            <a:fillRect/>
          </a:stretch>
        </p:blipFill>
        <p:spPr>
          <a:xfrm>
            <a:off x="5190529" y="2006250"/>
            <a:ext cx="3801071" cy="1769464"/>
          </a:xfrm>
          <a:prstGeom prst="rect">
            <a:avLst/>
          </a:prstGeom>
          <a:noFill/>
          <a:ln>
            <a:noFill/>
          </a:ln>
        </p:spPr>
      </p:pic>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 name="Shape 858"/>
        <p:cNvGrpSpPr/>
        <p:nvPr/>
      </p:nvGrpSpPr>
      <p:grpSpPr>
        <a:xfrm>
          <a:off x="0" y="0"/>
          <a:ext cx="0" cy="0"/>
          <a:chOff x="0" y="0"/>
          <a:chExt cx="0" cy="0"/>
        </a:xfrm>
      </p:grpSpPr>
      <p:sp>
        <p:nvSpPr>
          <p:cNvPr id="859" name="Google Shape;859;p147"/>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HTTP Server</a:t>
            </a:r>
            <a:endParaRPr/>
          </a:p>
        </p:txBody>
      </p:sp>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sp>
        <p:nvSpPr>
          <p:cNvPr id="864" name="Google Shape;864;p14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HTTP Server</a:t>
            </a:r>
            <a:endParaRPr/>
          </a:p>
        </p:txBody>
      </p:sp>
      <p:sp>
        <p:nvSpPr>
          <p:cNvPr id="865" name="Google Shape;865;p14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Standard Library HTTP juga tidak hanya bisa digunakan untuk membuat HTTP Client, tapi juga bisa digunakan untuk membuat HTTP Server</a:t>
            </a:r>
            <a:endParaRPr/>
          </a:p>
          <a:p>
            <a:pPr indent="-311150" lvl="0" marL="457200" rtl="0" algn="l">
              <a:spcBef>
                <a:spcPts val="0"/>
              </a:spcBef>
              <a:spcAft>
                <a:spcPts val="0"/>
              </a:spcAft>
              <a:buSzPts val="1300"/>
              <a:buChar char="●"/>
            </a:pPr>
            <a:r>
              <a:rPr lang="id"/>
              <a:t>Untuk kasus sederhana, cocok sekali jika ingin membuat HTTP Server menggunakan standard library NodeJS, namun untuk kasus yang lebih kompleks, direkomendasikan menggunakan library atau framework yang lebih mudah penggunaannya</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https://nodejs.org/dist/latest-v16.x/docs/api/http.html</a:t>
            </a:r>
            <a:r>
              <a:rPr lang="id"/>
              <a:t> </a:t>
            </a:r>
            <a:endParaRPr/>
          </a:p>
        </p:txBody>
      </p:sp>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9" name="Shape 869"/>
        <p:cNvGrpSpPr/>
        <p:nvPr/>
      </p:nvGrpSpPr>
      <p:grpSpPr>
        <a:xfrm>
          <a:off x="0" y="0"/>
          <a:ext cx="0" cy="0"/>
          <a:chOff x="0" y="0"/>
          <a:chExt cx="0" cy="0"/>
        </a:xfrm>
      </p:grpSpPr>
      <p:sp>
        <p:nvSpPr>
          <p:cNvPr id="870" name="Google Shape;870;p14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Simple HTTP Server</a:t>
            </a:r>
            <a:endParaRPr/>
          </a:p>
        </p:txBody>
      </p:sp>
      <p:pic>
        <p:nvPicPr>
          <p:cNvPr id="871" name="Google Shape;871;p149"/>
          <p:cNvPicPr preferRelativeResize="0"/>
          <p:nvPr/>
        </p:nvPicPr>
        <p:blipFill>
          <a:blip r:embed="rId3">
            <a:alphaModFix/>
          </a:blip>
          <a:stretch>
            <a:fillRect/>
          </a:stretch>
        </p:blipFill>
        <p:spPr>
          <a:xfrm>
            <a:off x="152400" y="2006250"/>
            <a:ext cx="8839204" cy="2585294"/>
          </a:xfrm>
          <a:prstGeom prst="rect">
            <a:avLst/>
          </a:prstGeom>
          <a:noFill/>
          <a:ln>
            <a:noFill/>
          </a:ln>
        </p:spPr>
      </p:pic>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 name="Shape 875"/>
        <p:cNvGrpSpPr/>
        <p:nvPr/>
      </p:nvGrpSpPr>
      <p:grpSpPr>
        <a:xfrm>
          <a:off x="0" y="0"/>
          <a:ext cx="0" cy="0"/>
          <a:chOff x="0" y="0"/>
          <a:chExt cx="0" cy="0"/>
        </a:xfrm>
      </p:grpSpPr>
      <p:sp>
        <p:nvSpPr>
          <p:cNvPr id="876" name="Google Shape;876;p15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Request Response HTTP Server</a:t>
            </a:r>
            <a:endParaRPr/>
          </a:p>
        </p:txBody>
      </p:sp>
      <p:pic>
        <p:nvPicPr>
          <p:cNvPr id="877" name="Google Shape;877;p150"/>
          <p:cNvPicPr preferRelativeResize="0"/>
          <p:nvPr/>
        </p:nvPicPr>
        <p:blipFill>
          <a:blip r:embed="rId3">
            <a:alphaModFix/>
          </a:blip>
          <a:stretch>
            <a:fillRect/>
          </a:stretch>
        </p:blipFill>
        <p:spPr>
          <a:xfrm>
            <a:off x="152400" y="2006250"/>
            <a:ext cx="7409664" cy="2984850"/>
          </a:xfrm>
          <a:prstGeom prst="rect">
            <a:avLst/>
          </a:prstGeom>
          <a:noFill/>
          <a:ln>
            <a:noFill/>
          </a:ln>
        </p:spPr>
      </p:pic>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151"/>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Cluster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Client</a:t>
            </a:r>
            <a:endParaRPr/>
          </a:p>
        </p:txBody>
      </p:sp>
      <p:sp>
        <p:nvSpPr>
          <p:cNvPr id="164" name="Google Shape;164;p2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Client merupakan user interface atau bagian frontend dari web application, yang digunakan oleh pengguna web application</a:t>
            </a:r>
            <a:endParaRPr/>
          </a:p>
          <a:p>
            <a:pPr indent="-311150" lvl="0" marL="457200" rtl="0" algn="l">
              <a:spcBef>
                <a:spcPts val="0"/>
              </a:spcBef>
              <a:spcAft>
                <a:spcPts val="0"/>
              </a:spcAft>
              <a:buSzPts val="1300"/>
              <a:buChar char="●"/>
            </a:pPr>
            <a:r>
              <a:rPr lang="id"/>
              <a:t>Client digunakan untuk berinteraksi dengan Server, baik itu mengirim data atau menerima data</a:t>
            </a:r>
            <a:endParaRPr/>
          </a:p>
          <a:p>
            <a:pPr indent="-311150" lvl="0" marL="457200" rtl="0" algn="l">
              <a:spcBef>
                <a:spcPts val="0"/>
              </a:spcBef>
              <a:spcAft>
                <a:spcPts val="0"/>
              </a:spcAft>
              <a:buSzPts val="1300"/>
              <a:buChar char="●"/>
            </a:pPr>
            <a:r>
              <a:rPr lang="id"/>
              <a:t>Frontend biasanya dibuat menggunakan HTML, CSS dan JavaScript</a:t>
            </a:r>
            <a:endParaRPr/>
          </a:p>
        </p:txBody>
      </p:sp>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p15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Cluster</a:t>
            </a:r>
            <a:endParaRPr/>
          </a:p>
        </p:txBody>
      </p:sp>
      <p:sp>
        <p:nvSpPr>
          <p:cNvPr id="888" name="Google Shape;888;p15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Seperti yang dijelaskan di awal, bahwa NodeJS itu secara default dia berjalan single thread, kecuali jika kita membuat thread manual menggunakan worker thread, tapi tetap dalam satu process</a:t>
            </a:r>
            <a:endParaRPr/>
          </a:p>
          <a:p>
            <a:pPr indent="-311150" lvl="0" marL="457200" rtl="0" algn="l">
              <a:spcBef>
                <a:spcPts val="0"/>
              </a:spcBef>
              <a:spcAft>
                <a:spcPts val="0"/>
              </a:spcAft>
              <a:buSzPts val="1300"/>
              <a:buChar char="●"/>
            </a:pPr>
            <a:r>
              <a:rPr lang="id"/>
              <a:t>NodeJS memiliki standard library bernama Cluster, dimana kita bisa menjalankan beberapa process NodeJS secara sekaligus</a:t>
            </a:r>
            <a:endParaRPr/>
          </a:p>
          <a:p>
            <a:pPr indent="-311150" lvl="0" marL="457200" rtl="0" algn="l">
              <a:spcBef>
                <a:spcPts val="0"/>
              </a:spcBef>
              <a:spcAft>
                <a:spcPts val="0"/>
              </a:spcAft>
              <a:buSzPts val="1300"/>
              <a:buChar char="●"/>
            </a:pPr>
            <a:r>
              <a:rPr lang="id"/>
              <a:t>Ini sangat cocok ketika kita menggunakan CPU yang multicore, sehingga semua core bisa kita utilisasi dengan baik, misal kita jalankan process NodeJS sejumlah CPU core</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https://nodejs.org/dist/latest-v16.x/docs/api/cluster.html</a:t>
            </a:r>
            <a:r>
              <a:rPr lang="id"/>
              <a:t> </a:t>
            </a:r>
            <a:endParaRPr/>
          </a:p>
        </p:txBody>
      </p:sp>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sp>
        <p:nvSpPr>
          <p:cNvPr id="893" name="Google Shape;893;p15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Cluster Primary dan Worker</a:t>
            </a:r>
            <a:endParaRPr/>
          </a:p>
        </p:txBody>
      </p:sp>
      <p:sp>
        <p:nvSpPr>
          <p:cNvPr id="894" name="Google Shape;894;p15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Di dalam Cluster, terdapat 2 jenis aplikasi, Primary dan Worker</a:t>
            </a:r>
            <a:endParaRPr/>
          </a:p>
          <a:p>
            <a:pPr indent="-311150" lvl="0" marL="457200" rtl="0" algn="l">
              <a:spcBef>
                <a:spcPts val="0"/>
              </a:spcBef>
              <a:spcAft>
                <a:spcPts val="0"/>
              </a:spcAft>
              <a:buSzPts val="1300"/>
              <a:buChar char="●"/>
            </a:pPr>
            <a:r>
              <a:rPr lang="id"/>
              <a:t>Primary biasanya digunakan sebagai koordinator atau manajer untuk para Worker</a:t>
            </a:r>
            <a:endParaRPr/>
          </a:p>
          <a:p>
            <a:pPr indent="-311150" lvl="0" marL="457200" rtl="0" algn="l">
              <a:spcBef>
                <a:spcPts val="0"/>
              </a:spcBef>
              <a:spcAft>
                <a:spcPts val="0"/>
              </a:spcAft>
              <a:buSzPts val="1300"/>
              <a:buChar char="●"/>
            </a:pPr>
            <a:r>
              <a:rPr lang="id"/>
              <a:t>Sedangkan Worker sendiri adalah aplikasi yang menjalankan tugas nya</a:t>
            </a:r>
            <a:endParaRPr/>
          </a:p>
        </p:txBody>
      </p:sp>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 name="Shape 898"/>
        <p:cNvGrpSpPr/>
        <p:nvPr/>
      </p:nvGrpSpPr>
      <p:grpSpPr>
        <a:xfrm>
          <a:off x="0" y="0"/>
          <a:ext cx="0" cy="0"/>
          <a:chOff x="0" y="0"/>
          <a:chExt cx="0" cy="0"/>
        </a:xfrm>
      </p:grpSpPr>
      <p:sp>
        <p:nvSpPr>
          <p:cNvPr id="899" name="Google Shape;899;p15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Cluster Primary</a:t>
            </a:r>
            <a:endParaRPr/>
          </a:p>
        </p:txBody>
      </p:sp>
      <p:pic>
        <p:nvPicPr>
          <p:cNvPr id="900" name="Google Shape;900;p154"/>
          <p:cNvPicPr preferRelativeResize="0"/>
          <p:nvPr/>
        </p:nvPicPr>
        <p:blipFill>
          <a:blip r:embed="rId3">
            <a:alphaModFix/>
          </a:blip>
          <a:stretch>
            <a:fillRect/>
          </a:stretch>
        </p:blipFill>
        <p:spPr>
          <a:xfrm>
            <a:off x="152400" y="2006250"/>
            <a:ext cx="8808320" cy="2984851"/>
          </a:xfrm>
          <a:prstGeom prst="rect">
            <a:avLst/>
          </a:prstGeom>
          <a:noFill/>
          <a:ln>
            <a:noFill/>
          </a:ln>
        </p:spPr>
      </p:pic>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p15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Cluster Worker</a:t>
            </a:r>
            <a:endParaRPr/>
          </a:p>
        </p:txBody>
      </p:sp>
      <p:pic>
        <p:nvPicPr>
          <p:cNvPr id="906" name="Google Shape;906;p155"/>
          <p:cNvPicPr preferRelativeResize="0"/>
          <p:nvPr/>
        </p:nvPicPr>
        <p:blipFill>
          <a:blip r:embed="rId3">
            <a:alphaModFix/>
          </a:blip>
          <a:stretch>
            <a:fillRect/>
          </a:stretch>
        </p:blipFill>
        <p:spPr>
          <a:xfrm>
            <a:off x="152400" y="2006250"/>
            <a:ext cx="8839204" cy="2520554"/>
          </a:xfrm>
          <a:prstGeom prst="rect">
            <a:avLst/>
          </a:prstGeom>
          <a:noFill/>
          <a:ln>
            <a:noFill/>
          </a:ln>
        </p:spPr>
      </p:pic>
    </p:spTree>
  </p:cSld>
  <p:clrMapOvr>
    <a:masterClrMapping/>
  </p:clrMapOvr>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156"/>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Materi Selanjutnya</a:t>
            </a:r>
            <a:endParaRPr/>
          </a:p>
        </p:txBody>
      </p:sp>
    </p:spTree>
  </p:cSld>
  <p:clrMapOvr>
    <a:masterClrMapping/>
  </p:clrMapOvr>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sp>
        <p:nvSpPr>
          <p:cNvPr id="916" name="Google Shape;916;p15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Materi Selanjutnya</a:t>
            </a:r>
            <a:endParaRPr/>
          </a:p>
        </p:txBody>
      </p:sp>
      <p:sp>
        <p:nvSpPr>
          <p:cNvPr id="917" name="Google Shape;917;p15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NPM (Node Package Manager)</a:t>
            </a:r>
            <a:endParaRPr/>
          </a:p>
          <a:p>
            <a:pPr indent="-311150" lvl="0" marL="457200" rtl="0" algn="l">
              <a:spcBef>
                <a:spcPts val="0"/>
              </a:spcBef>
              <a:spcAft>
                <a:spcPts val="0"/>
              </a:spcAft>
              <a:buSzPts val="1300"/>
              <a:buChar char="●"/>
            </a:pPr>
            <a:r>
              <a:rPr lang="id"/>
              <a:t>NodeJS Unit Test</a:t>
            </a:r>
            <a:endParaRPr/>
          </a:p>
          <a:p>
            <a:pPr indent="-311150" lvl="0" marL="457200" rtl="0" algn="l">
              <a:spcBef>
                <a:spcPts val="0"/>
              </a:spcBef>
              <a:spcAft>
                <a:spcPts val="0"/>
              </a:spcAft>
              <a:buSzPts val="1300"/>
              <a:buChar char="●"/>
            </a:pPr>
            <a:r>
              <a:rPr lang="id"/>
              <a:t>ExpressJS</a:t>
            </a:r>
            <a:endParaRPr/>
          </a:p>
          <a:p>
            <a:pPr indent="-311150" lvl="0" marL="457200" rtl="0" algn="l">
              <a:spcBef>
                <a:spcPts val="0"/>
              </a:spcBef>
              <a:spcAft>
                <a:spcPts val="0"/>
              </a:spcAft>
              <a:buSzPts val="1300"/>
              <a:buChar char="●"/>
            </a:pPr>
            <a:r>
              <a:rPr lang="id"/>
              <a:t>NodeJS Database</a:t>
            </a:r>
            <a:endParaRPr/>
          </a:p>
          <a:p>
            <a:pPr indent="-311150" lvl="0" marL="457200" rtl="0" algn="l">
              <a:spcBef>
                <a:spcPts val="0"/>
              </a:spcBef>
              <a:spcAft>
                <a:spcPts val="0"/>
              </a:spcAft>
              <a:buSzPts val="1300"/>
              <a:buChar char="●"/>
            </a:pPr>
            <a:r>
              <a:rPr lang="id"/>
              <a:t>Dan lain-lain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Server</a:t>
            </a:r>
            <a:endParaRPr/>
          </a:p>
        </p:txBody>
      </p:sp>
      <p:sp>
        <p:nvSpPr>
          <p:cNvPr id="170" name="Google Shape;170;p2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Server bertanggung jawab untuk menerima request dari Client, mengerjakan request yang dikirim dan membalas request berupa response ke Client</a:t>
            </a:r>
            <a:endParaRPr/>
          </a:p>
          <a:p>
            <a:pPr indent="-311150" lvl="0" marL="457200" rtl="0" algn="l">
              <a:spcBef>
                <a:spcPts val="0"/>
              </a:spcBef>
              <a:spcAft>
                <a:spcPts val="0"/>
              </a:spcAft>
              <a:buSzPts val="1300"/>
              <a:buChar char="●"/>
            </a:pPr>
            <a:r>
              <a:rPr lang="id"/>
              <a:t>Server bertugas sebagai backend untuk web application, dimana semua logic aplikasi akan dilakukan di Server</a:t>
            </a:r>
            <a:endParaRPr/>
          </a:p>
          <a:p>
            <a:pPr indent="-311150" lvl="0" marL="457200" rtl="0" algn="l">
              <a:spcBef>
                <a:spcPts val="0"/>
              </a:spcBef>
              <a:spcAft>
                <a:spcPts val="0"/>
              </a:spcAft>
              <a:buSzPts val="1300"/>
              <a:buChar char="●"/>
            </a:pPr>
            <a:r>
              <a:rPr lang="id"/>
              <a:t>Biasanya Server dibuat menggunakan PHP, Pythton, Java, .NET dan banyak bahasa pemrograman lainnya</a:t>
            </a:r>
            <a:endParaRPr/>
          </a:p>
          <a:p>
            <a:pPr indent="-311150" lvl="0" marL="457200" rtl="0" algn="l">
              <a:spcBef>
                <a:spcPts val="0"/>
              </a:spcBef>
              <a:spcAft>
                <a:spcPts val="0"/>
              </a:spcAft>
              <a:buSzPts val="1300"/>
              <a:buChar char="●"/>
            </a:pPr>
            <a:r>
              <a:rPr lang="id"/>
              <a:t>Dengan adanya NodeJS, sekarang kita bisa membuat Server menggunakan JavaScript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Database</a:t>
            </a:r>
            <a:endParaRPr/>
          </a:p>
        </p:txBody>
      </p:sp>
      <p:sp>
        <p:nvSpPr>
          <p:cNvPr id="176" name="Google Shape;176;p2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Database adalah tempat untuk menyimpan data web application</a:t>
            </a:r>
            <a:endParaRPr/>
          </a:p>
          <a:p>
            <a:pPr indent="-311150" lvl="0" marL="457200" rtl="0" algn="l">
              <a:spcBef>
                <a:spcPts val="0"/>
              </a:spcBef>
              <a:spcAft>
                <a:spcPts val="0"/>
              </a:spcAft>
              <a:buSzPts val="1300"/>
              <a:buChar char="●"/>
            </a:pPr>
            <a:r>
              <a:rPr lang="id"/>
              <a:t>Data disimpan dan diambil oleh Server. </a:t>
            </a:r>
            <a:endParaRPr/>
          </a:p>
          <a:p>
            <a:pPr indent="-311150" lvl="0" marL="457200" rtl="0" algn="l">
              <a:spcBef>
                <a:spcPts val="0"/>
              </a:spcBef>
              <a:spcAft>
                <a:spcPts val="0"/>
              </a:spcAft>
              <a:buSzPts val="1300"/>
              <a:buChar char="●"/>
            </a:pPr>
            <a:r>
              <a:rPr lang="id"/>
              <a:t>Client tidak bisa langsung mengambil atau menyimpan data ke Database secara langsung, oleh karena itu perlu penengah untuk melakukannya, yaitu Server</a:t>
            </a:r>
            <a:endParaRPr/>
          </a:p>
          <a:p>
            <a:pPr indent="-311150" lvl="0" marL="457200" rtl="0" algn="l">
              <a:spcBef>
                <a:spcPts val="0"/>
              </a:spcBef>
              <a:spcAft>
                <a:spcPts val="0"/>
              </a:spcAft>
              <a:buSzPts val="1300"/>
              <a:buChar char="●"/>
            </a:pPr>
            <a:r>
              <a:rPr lang="id"/>
              <a:t>Database biasanya menggunakan aplikasi sistem basis data seperti misalnya MySQL, PostgreSQL, MongoDB dan lain-lain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Concurrency dan Parallel</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Sejarah </a:t>
            </a:r>
            <a:endParaRPr/>
          </a:p>
        </p:txBody>
      </p:sp>
      <p:sp>
        <p:nvSpPr>
          <p:cNvPr id="187" name="Google Shape;187;p3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Dahulu, komputer hanya menjalankan sebuah program pada satu waktu</a:t>
            </a:r>
            <a:endParaRPr/>
          </a:p>
          <a:p>
            <a:pPr indent="-311150" lvl="0" marL="457200" rtl="0" algn="l">
              <a:spcBef>
                <a:spcPts val="0"/>
              </a:spcBef>
              <a:spcAft>
                <a:spcPts val="0"/>
              </a:spcAft>
              <a:buSzPts val="1300"/>
              <a:buChar char="●"/>
            </a:pPr>
            <a:r>
              <a:rPr lang="id"/>
              <a:t>Karena hanya bisa menjalankan satu program pada satu waktu, hal ini tidak efisien dan memakan waktu lama karena hanya bisa mengerjakan satu tugas pada satu waktu</a:t>
            </a:r>
            <a:endParaRPr/>
          </a:p>
          <a:p>
            <a:pPr indent="-311150" lvl="0" marL="457200" rtl="0" algn="l">
              <a:spcBef>
                <a:spcPts val="0"/>
              </a:spcBef>
              <a:spcAft>
                <a:spcPts val="0"/>
              </a:spcAft>
              <a:buSzPts val="1300"/>
              <a:buChar char="●"/>
            </a:pPr>
            <a:r>
              <a:rPr lang="id"/>
              <a:t>Semakin kesini, sistem operasi untuk komputer semakin berkembang, sekarang sistem operasi bisa menjalankan program secara bersamaan dalam proses yang berbeda-beda, terisolasi dan saling independen antar program</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Thread</a:t>
            </a:r>
            <a:endParaRPr/>
          </a:p>
        </p:txBody>
      </p:sp>
      <p:sp>
        <p:nvSpPr>
          <p:cNvPr id="193" name="Google Shape;193;p3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Program biasanya berjalan dalam sebuah proses, dan proses akan memiliki resource yang independen dengan proses lain</a:t>
            </a:r>
            <a:endParaRPr/>
          </a:p>
          <a:p>
            <a:pPr indent="-311150" lvl="0" marL="457200" rtl="0" algn="l">
              <a:spcBef>
                <a:spcPts val="0"/>
              </a:spcBef>
              <a:spcAft>
                <a:spcPts val="0"/>
              </a:spcAft>
              <a:buSzPts val="1300"/>
              <a:buChar char="●"/>
            </a:pPr>
            <a:r>
              <a:rPr lang="id"/>
              <a:t>Sekarang, sistem operasi tidak hanya bisa menjalankan multiple proses, namun dalam proses kita bisa menjalankan banyak pekerjaan sekaligus, atau bisa dibilang proses ringan atau lebih dikenal dengan nama Thread</a:t>
            </a:r>
            <a:endParaRPr/>
          </a:p>
          <a:p>
            <a:pPr indent="-311150" lvl="0" marL="457200" rtl="0" algn="l">
              <a:spcBef>
                <a:spcPts val="0"/>
              </a:spcBef>
              <a:spcAft>
                <a:spcPts val="0"/>
              </a:spcAft>
              <a:buSzPts val="1300"/>
              <a:buChar char="●"/>
            </a:pPr>
            <a:r>
              <a:rPr lang="id"/>
              <a:t>Thread membuat proses aplikasi bisa berjalan tidak harus selalu sequential, kita bisa membuat proses aplikasi berjalan menjadi asynchronous atau parallel</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4"/>
          <p:cNvPicPr preferRelativeResize="0"/>
          <p:nvPr/>
        </p:nvPicPr>
        <p:blipFill rotWithShape="1">
          <a:blip r:embed="rId3">
            <a:alphaModFix/>
          </a:blip>
          <a:srcRect b="0" l="0" r="0" t="23716"/>
          <a:stretch/>
        </p:blipFill>
        <p:spPr>
          <a:xfrm>
            <a:off x="1800" y="487410"/>
            <a:ext cx="9144003" cy="4656091"/>
          </a:xfrm>
          <a:prstGeom prst="rect">
            <a:avLst/>
          </a:prstGeom>
          <a:noFill/>
          <a:ln>
            <a:noFill/>
          </a:ln>
        </p:spPr>
      </p:pic>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solidFill>
                  <a:srgbClr val="FFFFFF"/>
                </a:solidFill>
              </a:rPr>
              <a:t>Eko Kurniawan Khannedy</a:t>
            </a:r>
            <a:endParaRPr>
              <a:solidFill>
                <a:srgbClr val="FFFFFF"/>
              </a:solidFill>
            </a:endParaRPr>
          </a:p>
        </p:txBody>
      </p:sp>
      <p:sp>
        <p:nvSpPr>
          <p:cNvPr id="94" name="Google Shape;94;p14"/>
          <p:cNvSpPr txBox="1"/>
          <p:nvPr>
            <p:ph idx="1" type="body"/>
          </p:nvPr>
        </p:nvSpPr>
        <p:spPr>
          <a:xfrm>
            <a:off x="729450" y="2078875"/>
            <a:ext cx="5366700" cy="2261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FFFFF"/>
              </a:buClr>
              <a:buSzPts val="1800"/>
              <a:buChar char="-"/>
            </a:pPr>
            <a:r>
              <a:rPr lang="id" sz="1800">
                <a:solidFill>
                  <a:srgbClr val="FFFFFF"/>
                </a:solidFill>
              </a:rPr>
              <a:t>Technical architect at one of the biggest ecommerce company in Indonesia</a:t>
            </a:r>
            <a:endParaRPr sz="1800">
              <a:solidFill>
                <a:srgbClr val="FFFFFF"/>
              </a:solidFill>
            </a:endParaRPr>
          </a:p>
          <a:p>
            <a:pPr indent="-342900" lvl="0" marL="457200" rtl="0" algn="l">
              <a:spcBef>
                <a:spcPts val="0"/>
              </a:spcBef>
              <a:spcAft>
                <a:spcPts val="0"/>
              </a:spcAft>
              <a:buClr>
                <a:srgbClr val="FFFFFF"/>
              </a:buClr>
              <a:buSzPts val="1800"/>
              <a:buChar char="-"/>
            </a:pPr>
            <a:r>
              <a:rPr lang="id" sz="1800">
                <a:solidFill>
                  <a:srgbClr val="FFFFFF"/>
                </a:solidFill>
              </a:rPr>
              <a:t>10+ years experiences</a:t>
            </a:r>
            <a:endParaRPr sz="1800">
              <a:solidFill>
                <a:srgbClr val="FFFFFF"/>
              </a:solidFill>
            </a:endParaRPr>
          </a:p>
          <a:p>
            <a:pPr indent="-342900" lvl="0" marL="457200" rtl="0" algn="l">
              <a:spcBef>
                <a:spcPts val="0"/>
              </a:spcBef>
              <a:spcAft>
                <a:spcPts val="0"/>
              </a:spcAft>
              <a:buClr>
                <a:srgbClr val="FFFFFF"/>
              </a:buClr>
              <a:buSzPts val="1800"/>
              <a:buChar char="-"/>
            </a:pPr>
            <a:r>
              <a:rPr lang="id" sz="1800">
                <a:solidFill>
                  <a:srgbClr val="FFFFFF"/>
                </a:solidFill>
              </a:rPr>
              <a:t>www.programmerzamannow.com</a:t>
            </a:r>
            <a:endParaRPr sz="1800">
              <a:solidFill>
                <a:srgbClr val="FFFFFF"/>
              </a:solidFill>
            </a:endParaRPr>
          </a:p>
          <a:p>
            <a:pPr indent="-342900" lvl="0" marL="457200" rtl="0" algn="l">
              <a:spcBef>
                <a:spcPts val="0"/>
              </a:spcBef>
              <a:spcAft>
                <a:spcPts val="0"/>
              </a:spcAft>
              <a:buClr>
                <a:srgbClr val="FFFFFF"/>
              </a:buClr>
              <a:buSzPts val="1800"/>
              <a:buChar char="-"/>
            </a:pPr>
            <a:r>
              <a:rPr lang="id" sz="1800">
                <a:solidFill>
                  <a:srgbClr val="FFFFFF"/>
                </a:solidFill>
              </a:rPr>
              <a:t>youtube.com/c/ProgrammerZamanNow</a:t>
            </a:r>
            <a:endParaRPr sz="18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Concurrency vs Parallel</a:t>
            </a:r>
            <a:endParaRPr/>
          </a:p>
        </p:txBody>
      </p:sp>
      <p:sp>
        <p:nvSpPr>
          <p:cNvPr id="199" name="Google Shape;199;p3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Kadang banyak yang bingung dengan concurrency dan parallel, sebenarnya kita tidak perlu terlalu memusingkan hal ini</a:t>
            </a:r>
            <a:endParaRPr/>
          </a:p>
          <a:p>
            <a:pPr indent="-311150" lvl="0" marL="457200" rtl="0" algn="l">
              <a:spcBef>
                <a:spcPts val="0"/>
              </a:spcBef>
              <a:spcAft>
                <a:spcPts val="0"/>
              </a:spcAft>
              <a:buSzPts val="1300"/>
              <a:buChar char="●"/>
            </a:pPr>
            <a:r>
              <a:rPr lang="id"/>
              <a:t>Karena saat ini, kita pasti akan menggunakan keduanya ketika membuat aplikasi</a:t>
            </a:r>
            <a:endParaRPr/>
          </a:p>
          <a:p>
            <a:pPr indent="-311150" lvl="0" marL="457200" rtl="0" algn="l">
              <a:spcBef>
                <a:spcPts val="0"/>
              </a:spcBef>
              <a:spcAft>
                <a:spcPts val="0"/>
              </a:spcAft>
              <a:buSzPts val="1300"/>
              <a:buChar char="●"/>
            </a:pPr>
            <a:r>
              <a:rPr lang="id"/>
              <a:t>Concurrency artinya mengerjakan beberapa pekerjaan satu persatu</a:t>
            </a:r>
            <a:endParaRPr/>
          </a:p>
          <a:p>
            <a:pPr indent="-311150" lvl="0" marL="457200" rtl="0" algn="l">
              <a:spcBef>
                <a:spcPts val="0"/>
              </a:spcBef>
              <a:spcAft>
                <a:spcPts val="0"/>
              </a:spcAft>
              <a:buSzPts val="1300"/>
              <a:buChar char="●"/>
            </a:pPr>
            <a:r>
              <a:rPr lang="id"/>
              <a:t>Parallel artiya mengerjakan beberapa pekerjaan sekaligus pada satu waktu</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Diagram Concurrency</a:t>
            </a:r>
            <a:endParaRPr/>
          </a:p>
        </p:txBody>
      </p:sp>
      <p:pic>
        <p:nvPicPr>
          <p:cNvPr id="205" name="Google Shape;205;p33"/>
          <p:cNvPicPr preferRelativeResize="0"/>
          <p:nvPr/>
        </p:nvPicPr>
        <p:blipFill>
          <a:blip r:embed="rId3">
            <a:alphaModFix/>
          </a:blip>
          <a:stretch>
            <a:fillRect/>
          </a:stretch>
        </p:blipFill>
        <p:spPr>
          <a:xfrm>
            <a:off x="152400" y="2006250"/>
            <a:ext cx="8839203" cy="225766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Diagram Parallel</a:t>
            </a:r>
            <a:endParaRPr/>
          </a:p>
        </p:txBody>
      </p:sp>
      <p:pic>
        <p:nvPicPr>
          <p:cNvPr id="211" name="Google Shape;211;p34"/>
          <p:cNvPicPr preferRelativeResize="0"/>
          <p:nvPr/>
        </p:nvPicPr>
        <p:blipFill>
          <a:blip r:embed="rId3">
            <a:alphaModFix/>
          </a:blip>
          <a:stretch>
            <a:fillRect/>
          </a:stretch>
        </p:blipFill>
        <p:spPr>
          <a:xfrm>
            <a:off x="1142725" y="2006250"/>
            <a:ext cx="6862157" cy="29848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Contoh Concurrency dan Parallel</a:t>
            </a:r>
            <a:endParaRPr/>
          </a:p>
        </p:txBody>
      </p:sp>
      <p:sp>
        <p:nvSpPr>
          <p:cNvPr id="217" name="Google Shape;217;p3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Browser adalah aplikasi yang concurrent dan parallel</a:t>
            </a:r>
            <a:endParaRPr/>
          </a:p>
          <a:p>
            <a:pPr indent="-311150" lvl="0" marL="457200" rtl="0" algn="l">
              <a:spcBef>
                <a:spcPts val="0"/>
              </a:spcBef>
              <a:spcAft>
                <a:spcPts val="0"/>
              </a:spcAft>
              <a:buSzPts val="1300"/>
              <a:buChar char="●"/>
            </a:pPr>
            <a:r>
              <a:rPr lang="id"/>
              <a:t>Browser akan melakukan proses concurrent ketika membuka web, browser akan melakukan http request, lalu mendownload semua file web (html, css, js) lalu merender dalam bentuk tampilan web</a:t>
            </a:r>
            <a:endParaRPr/>
          </a:p>
          <a:p>
            <a:pPr indent="-311150" lvl="0" marL="457200" rtl="0" algn="l">
              <a:spcBef>
                <a:spcPts val="0"/>
              </a:spcBef>
              <a:spcAft>
                <a:spcPts val="0"/>
              </a:spcAft>
              <a:buSzPts val="1300"/>
              <a:buChar char="●"/>
            </a:pPr>
            <a:r>
              <a:rPr lang="id"/>
              <a:t>Browser akan melakukan proses parallel, ketika kita membuka beberapa tab web, dan juga sambil download beberapa file, dan menonton video dari web streaming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Synchronous vs Asynchronous</a:t>
            </a:r>
            <a:endParaRPr/>
          </a:p>
        </p:txBody>
      </p:sp>
      <p:sp>
        <p:nvSpPr>
          <p:cNvPr id="223" name="Google Shape;223;p3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Saat membuat aplikasi yang concurrent atau parallel, kadang kita sering menemui istilah synchronous dan asynchronous</a:t>
            </a:r>
            <a:endParaRPr/>
          </a:p>
          <a:p>
            <a:pPr indent="-311150" lvl="0" marL="457200" rtl="0" algn="l">
              <a:spcBef>
                <a:spcPts val="0"/>
              </a:spcBef>
              <a:spcAft>
                <a:spcPts val="0"/>
              </a:spcAft>
              <a:buSzPts val="1300"/>
              <a:buChar char="●"/>
            </a:pPr>
            <a:r>
              <a:rPr lang="id"/>
              <a:t>Tidak perlu bingung dengan istilah tersebut, secara sederhana</a:t>
            </a:r>
            <a:endParaRPr/>
          </a:p>
          <a:p>
            <a:pPr indent="-311150" lvl="0" marL="457200" rtl="0" algn="l">
              <a:spcBef>
                <a:spcPts val="0"/>
              </a:spcBef>
              <a:spcAft>
                <a:spcPts val="0"/>
              </a:spcAft>
              <a:buSzPts val="1300"/>
              <a:buChar char="●"/>
            </a:pPr>
            <a:r>
              <a:rPr lang="id"/>
              <a:t>Synchronous adalah ketika kode program kita berjalan secara sequential, dan semua tahapan ditunggu sampai prosesnya selesai baru akan dieksekusi ke tahapan selanjutnya</a:t>
            </a:r>
            <a:endParaRPr/>
          </a:p>
          <a:p>
            <a:pPr indent="-311150" lvl="0" marL="457200" rtl="0" algn="l">
              <a:spcBef>
                <a:spcPts val="0"/>
              </a:spcBef>
              <a:spcAft>
                <a:spcPts val="0"/>
              </a:spcAft>
              <a:buSzPts val="1300"/>
              <a:buChar char="●"/>
            </a:pPr>
            <a:r>
              <a:rPr lang="id"/>
              <a:t>Sedangkan, Asynchronous artinya ketika kode program kita berjalan dan kita tidak perlu menunggu eksekusi kode tersebut selesai, kita bisa lanjutkan ke tahapan kode program selanjutnya</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Diagram Synchronous</a:t>
            </a:r>
            <a:endParaRPr/>
          </a:p>
        </p:txBody>
      </p:sp>
      <p:pic>
        <p:nvPicPr>
          <p:cNvPr id="229" name="Google Shape;229;p37"/>
          <p:cNvPicPr preferRelativeResize="0"/>
          <p:nvPr/>
        </p:nvPicPr>
        <p:blipFill>
          <a:blip r:embed="rId3">
            <a:alphaModFix/>
          </a:blip>
          <a:stretch>
            <a:fillRect/>
          </a:stretch>
        </p:blipFill>
        <p:spPr>
          <a:xfrm>
            <a:off x="1630238" y="2006250"/>
            <a:ext cx="5883515" cy="29848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Diagram Asynchronous</a:t>
            </a:r>
            <a:endParaRPr/>
          </a:p>
        </p:txBody>
      </p:sp>
      <p:pic>
        <p:nvPicPr>
          <p:cNvPr id="235" name="Google Shape;235;p38"/>
          <p:cNvPicPr preferRelativeResize="0"/>
          <p:nvPr/>
        </p:nvPicPr>
        <p:blipFill>
          <a:blip r:embed="rId3">
            <a:alphaModFix/>
          </a:blip>
          <a:stretch>
            <a:fillRect/>
          </a:stretch>
        </p:blipFill>
        <p:spPr>
          <a:xfrm>
            <a:off x="1780688" y="2006250"/>
            <a:ext cx="5582623" cy="29848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Threadpool Web Model</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Threadpool</a:t>
            </a:r>
            <a:endParaRPr/>
          </a:p>
        </p:txBody>
      </p:sp>
      <p:sp>
        <p:nvSpPr>
          <p:cNvPr id="246" name="Google Shape;246;p4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id"/>
              <a:t>Pada materi sebelumnya sudah dijelaskan bahwa thread adalah proses ringan yang biasa dibuat saat membuat aplikasi</a:t>
            </a:r>
            <a:endParaRPr/>
          </a:p>
          <a:p>
            <a:pPr indent="-311150" lvl="0" marL="457200" rtl="0" algn="l">
              <a:spcBef>
                <a:spcPts val="0"/>
              </a:spcBef>
              <a:spcAft>
                <a:spcPts val="0"/>
              </a:spcAft>
              <a:buSzPts val="1300"/>
              <a:buChar char="●"/>
            </a:pPr>
            <a:r>
              <a:rPr lang="id"/>
              <a:t>Walaupun bisa dibilang ringan, namun jika terlalu banyak membuat thread, maka tetap akan memberatkan sistem operasi kita</a:t>
            </a:r>
            <a:endParaRPr/>
          </a:p>
          <a:p>
            <a:pPr indent="-311150" lvl="0" marL="457200" rtl="0" algn="l">
              <a:spcBef>
                <a:spcPts val="0"/>
              </a:spcBef>
              <a:spcAft>
                <a:spcPts val="0"/>
              </a:spcAft>
              <a:buSzPts val="1300"/>
              <a:buChar char="●"/>
            </a:pPr>
            <a:r>
              <a:rPr lang="id"/>
              <a:t>Oleh karena itu, biasanya kita akan menggunakan threadpool untuk melakukan management thread</a:t>
            </a:r>
            <a:endParaRPr/>
          </a:p>
          <a:p>
            <a:pPr indent="-311150" lvl="0" marL="457200" rtl="0" algn="l">
              <a:spcBef>
                <a:spcPts val="0"/>
              </a:spcBef>
              <a:spcAft>
                <a:spcPts val="0"/>
              </a:spcAft>
              <a:buSzPts val="1300"/>
              <a:buChar char="●"/>
            </a:pPr>
            <a:r>
              <a:rPr lang="id"/>
              <a:t>Threadpool merupakan tempat dimana kita menyimpan thread, ketika kita butuh kita akan ambil dari threadpool, ketika sudah selesai, kita akan kembalikan thread nya ke threadpool</a:t>
            </a:r>
            <a:endParaRPr/>
          </a:p>
          <a:p>
            <a:pPr indent="-311150" lvl="0" marL="457200" rtl="0" algn="l">
              <a:spcBef>
                <a:spcPts val="0"/>
              </a:spcBef>
              <a:spcAft>
                <a:spcPts val="0"/>
              </a:spcAft>
              <a:buSzPts val="1300"/>
              <a:buChar char="●"/>
            </a:pPr>
            <a:r>
              <a:rPr lang="id"/>
              <a:t>Dengan threadpool, kita bisa memanfaatkan thread yang sama berkali-kali, tanpa harus membuat thread baru terus menerus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Diagram Threadpool</a:t>
            </a:r>
            <a:endParaRPr/>
          </a:p>
        </p:txBody>
      </p:sp>
      <p:pic>
        <p:nvPicPr>
          <p:cNvPr id="252" name="Google Shape;252;p41"/>
          <p:cNvPicPr preferRelativeResize="0"/>
          <p:nvPr/>
        </p:nvPicPr>
        <p:blipFill>
          <a:blip r:embed="rId3">
            <a:alphaModFix/>
          </a:blip>
          <a:stretch>
            <a:fillRect/>
          </a:stretch>
        </p:blipFill>
        <p:spPr>
          <a:xfrm>
            <a:off x="3525250" y="2006250"/>
            <a:ext cx="2093509" cy="2984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Eko Kurniawan Khannedy</a:t>
            </a:r>
            <a:endParaRPr/>
          </a:p>
        </p:txBody>
      </p:sp>
      <p:sp>
        <p:nvSpPr>
          <p:cNvPr id="100" name="Google Shape;100;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Telegram : </a:t>
            </a:r>
            <a:r>
              <a:rPr lang="id" u="sng">
                <a:solidFill>
                  <a:schemeClr val="hlink"/>
                </a:solidFill>
                <a:hlinkClick r:id="rId3"/>
              </a:rPr>
              <a:t>@khannedy</a:t>
            </a:r>
            <a:endParaRPr/>
          </a:p>
          <a:p>
            <a:pPr indent="-311150" lvl="0" marL="457200" rtl="0" algn="l">
              <a:spcBef>
                <a:spcPts val="0"/>
              </a:spcBef>
              <a:spcAft>
                <a:spcPts val="0"/>
              </a:spcAft>
              <a:buSzPts val="1300"/>
              <a:buChar char="●"/>
            </a:pPr>
            <a:r>
              <a:rPr lang="id"/>
              <a:t>Facebook : </a:t>
            </a:r>
            <a:r>
              <a:rPr lang="id" u="sng">
                <a:solidFill>
                  <a:schemeClr val="hlink"/>
                </a:solidFill>
                <a:hlinkClick r:id="rId4"/>
              </a:rPr>
              <a:t>fb.com/ProgrammerZamanNow</a:t>
            </a:r>
            <a:endParaRPr/>
          </a:p>
          <a:p>
            <a:pPr indent="-311150" lvl="0" marL="457200" rtl="0" algn="l">
              <a:spcBef>
                <a:spcPts val="0"/>
              </a:spcBef>
              <a:spcAft>
                <a:spcPts val="0"/>
              </a:spcAft>
              <a:buSzPts val="1300"/>
              <a:buChar char="●"/>
            </a:pPr>
            <a:r>
              <a:rPr lang="id"/>
              <a:t>Instagram : </a:t>
            </a:r>
            <a:r>
              <a:rPr lang="id" u="sng">
                <a:solidFill>
                  <a:schemeClr val="hlink"/>
                </a:solidFill>
                <a:hlinkClick r:id="rId5"/>
              </a:rPr>
              <a:t>instagram.com/programmerzamannow</a:t>
            </a:r>
            <a:endParaRPr/>
          </a:p>
          <a:p>
            <a:pPr indent="-311150" lvl="0" marL="457200" rtl="0" algn="l">
              <a:spcBef>
                <a:spcPts val="0"/>
              </a:spcBef>
              <a:spcAft>
                <a:spcPts val="0"/>
              </a:spcAft>
              <a:buSzPts val="1300"/>
              <a:buChar char="●"/>
            </a:pPr>
            <a:r>
              <a:rPr lang="id"/>
              <a:t>Youtube : </a:t>
            </a:r>
            <a:r>
              <a:rPr lang="id" u="sng">
                <a:solidFill>
                  <a:schemeClr val="hlink"/>
                </a:solidFill>
                <a:hlinkClick r:id="rId6"/>
              </a:rPr>
              <a:t>youtube.com/c/ProgrammerZamanNow</a:t>
            </a:r>
            <a:endParaRPr/>
          </a:p>
          <a:p>
            <a:pPr indent="-311150" lvl="0" marL="457200" rtl="0" algn="l">
              <a:spcBef>
                <a:spcPts val="0"/>
              </a:spcBef>
              <a:spcAft>
                <a:spcPts val="0"/>
              </a:spcAft>
              <a:buSzPts val="1300"/>
              <a:buChar char="●"/>
            </a:pPr>
            <a:r>
              <a:rPr lang="id"/>
              <a:t>Telegram Channel : </a:t>
            </a:r>
            <a:r>
              <a:rPr lang="id" u="sng">
                <a:solidFill>
                  <a:schemeClr val="hlink"/>
                </a:solidFill>
                <a:hlinkClick r:id="rId7"/>
              </a:rPr>
              <a:t>t.me/ProgrammerZamanNow</a:t>
            </a:r>
            <a:endParaRPr/>
          </a:p>
          <a:p>
            <a:pPr indent="-311150" lvl="0" marL="457200" rtl="0" algn="l">
              <a:spcBef>
                <a:spcPts val="0"/>
              </a:spcBef>
              <a:spcAft>
                <a:spcPts val="0"/>
              </a:spcAft>
              <a:buSzPts val="1300"/>
              <a:buChar char="●"/>
            </a:pPr>
            <a:r>
              <a:rPr lang="id"/>
              <a:t>Email : echo.khannedy@gmail.com</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Threadpool Queue</a:t>
            </a:r>
            <a:endParaRPr/>
          </a:p>
        </p:txBody>
      </p:sp>
      <p:sp>
        <p:nvSpPr>
          <p:cNvPr id="258" name="Google Shape;258;p4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Apa yang terjadi ketika semua thread sedang bekerja? Bagaimana jika kita ingin meminta thread ke threadpool untuk mengerjakan sesuatu?</a:t>
            </a:r>
            <a:endParaRPr/>
          </a:p>
          <a:p>
            <a:pPr indent="-311150" lvl="0" marL="457200" rtl="0" algn="l">
              <a:spcBef>
                <a:spcPts val="0"/>
              </a:spcBef>
              <a:spcAft>
                <a:spcPts val="0"/>
              </a:spcAft>
              <a:buSzPts val="1300"/>
              <a:buChar char="●"/>
            </a:pPr>
            <a:r>
              <a:rPr lang="id"/>
              <a:t>Jika semua thread penuh, kita tidak bisa meminta lagi thread ke threadpool. Kita harus menunggu sampai ada thread yang tidak sibuk</a:t>
            </a:r>
            <a:endParaRPr/>
          </a:p>
          <a:p>
            <a:pPr indent="-311150" lvl="0" marL="457200" rtl="0" algn="l">
              <a:spcBef>
                <a:spcPts val="0"/>
              </a:spcBef>
              <a:spcAft>
                <a:spcPts val="0"/>
              </a:spcAft>
              <a:buSzPts val="1300"/>
              <a:buChar char="●"/>
            </a:pPr>
            <a:r>
              <a:rPr lang="id"/>
              <a:t>Dimana kita harus menunggu sampai ada thread tersedia untuk digunakan?</a:t>
            </a:r>
            <a:endParaRPr/>
          </a:p>
          <a:p>
            <a:pPr indent="-311150" lvl="0" marL="457200" rtl="0" algn="l">
              <a:spcBef>
                <a:spcPts val="0"/>
              </a:spcBef>
              <a:spcAft>
                <a:spcPts val="0"/>
              </a:spcAft>
              <a:buSzPts val="1300"/>
              <a:buChar char="●"/>
            </a:pPr>
            <a:r>
              <a:rPr lang="id"/>
              <a:t>Biasanya threadpool memiliki tempat untuk menyimpan tugas yang belum dikerjakan oleh thread di tempat bernama queue (antrian)</a:t>
            </a:r>
            <a:endParaRPr/>
          </a:p>
          <a:p>
            <a:pPr indent="-311150" lvl="0" marL="457200" rtl="0" algn="l">
              <a:spcBef>
                <a:spcPts val="0"/>
              </a:spcBef>
              <a:spcAft>
                <a:spcPts val="0"/>
              </a:spcAft>
              <a:buSzPts val="1300"/>
              <a:buChar char="●"/>
            </a:pPr>
            <a:r>
              <a:rPr lang="id"/>
              <a:t>Ketika kita mengirim perintah ke threadpool, perintah tersebut akan dikirim ke queue, lalu perintah-perintah itu akan dieksekusi satu per satu oleh thread yang tersedia di threadpool</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Diagram Threadpool Queue</a:t>
            </a:r>
            <a:endParaRPr/>
          </a:p>
        </p:txBody>
      </p:sp>
      <p:pic>
        <p:nvPicPr>
          <p:cNvPr id="264" name="Google Shape;264;p43"/>
          <p:cNvPicPr preferRelativeResize="0"/>
          <p:nvPr/>
        </p:nvPicPr>
        <p:blipFill>
          <a:blip r:embed="rId3">
            <a:alphaModFix/>
          </a:blip>
          <a:stretch>
            <a:fillRect/>
          </a:stretch>
        </p:blipFill>
        <p:spPr>
          <a:xfrm>
            <a:off x="1916500" y="2006250"/>
            <a:ext cx="5311012" cy="298485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Threadpool Web Model</a:t>
            </a:r>
            <a:endParaRPr/>
          </a:p>
        </p:txBody>
      </p:sp>
      <p:sp>
        <p:nvSpPr>
          <p:cNvPr id="270" name="Google Shape;270;p4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Dahulu pembuatan web application sangat populer menggunakan threadpool model</a:t>
            </a:r>
            <a:endParaRPr/>
          </a:p>
          <a:p>
            <a:pPr indent="-311150" lvl="0" marL="457200" rtl="0" algn="l">
              <a:spcBef>
                <a:spcPts val="0"/>
              </a:spcBef>
              <a:spcAft>
                <a:spcPts val="0"/>
              </a:spcAft>
              <a:buSzPts val="1300"/>
              <a:buChar char="●"/>
            </a:pPr>
            <a:r>
              <a:rPr lang="id"/>
              <a:t>Setiap request yang masuk ke web server akan diproses oleh satu buah thread</a:t>
            </a:r>
            <a:endParaRPr/>
          </a:p>
          <a:p>
            <a:pPr indent="-311150" lvl="0" marL="457200" rtl="0" algn="l">
              <a:spcBef>
                <a:spcPts val="0"/>
              </a:spcBef>
              <a:spcAft>
                <a:spcPts val="0"/>
              </a:spcAft>
              <a:buSzPts val="1300"/>
              <a:buChar char="●"/>
            </a:pPr>
            <a:r>
              <a:rPr lang="id"/>
              <a:t>Dengan demikian ketika banyak request masuk, semua bisa diproses secara paralel karena akan ditangani oleh thread masing-masing</a:t>
            </a:r>
            <a:endParaRPr/>
          </a:p>
          <a:p>
            <a:pPr indent="-311150" lvl="0" marL="457200" rtl="0" algn="l">
              <a:spcBef>
                <a:spcPts val="0"/>
              </a:spcBef>
              <a:spcAft>
                <a:spcPts val="0"/>
              </a:spcAft>
              <a:buSzPts val="1300"/>
              <a:buChar char="●"/>
            </a:pPr>
            <a:r>
              <a:rPr lang="id"/>
              <a:t>Namun threadpool model ini memiliki kekurangan, ketika thread sedang sibuk semua, secara otomatis request selanjutnya harus menunggu sampai ada thread yang selesai melakukan tugas sebelumnya</a:t>
            </a:r>
            <a:endParaRPr/>
          </a:p>
          <a:p>
            <a:pPr indent="-311150" lvl="0" marL="457200" rtl="0" algn="l">
              <a:spcBef>
                <a:spcPts val="0"/>
              </a:spcBef>
              <a:spcAft>
                <a:spcPts val="0"/>
              </a:spcAft>
              <a:buSzPts val="1300"/>
              <a:buChar char="●"/>
            </a:pPr>
            <a:r>
              <a:rPr lang="id"/>
              <a:t>Contoh web server yang menggunakan threadpool model, seperti Apache HTTPD, Apache Tomcat, dan lain-lain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Blocking dan Non-Blocking</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Blocking</a:t>
            </a:r>
            <a:endParaRPr/>
          </a:p>
        </p:txBody>
      </p:sp>
      <p:sp>
        <p:nvSpPr>
          <p:cNvPr id="281" name="Google Shape;281;p4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Saat kita membuat kode program, secara default kode program akan berjalan secara blocking atau synchronous</a:t>
            </a:r>
            <a:endParaRPr/>
          </a:p>
          <a:p>
            <a:pPr indent="-311150" lvl="0" marL="457200" rtl="0" algn="l">
              <a:spcBef>
                <a:spcPts val="0"/>
              </a:spcBef>
              <a:spcAft>
                <a:spcPts val="0"/>
              </a:spcAft>
              <a:buSzPts val="1300"/>
              <a:buChar char="●"/>
            </a:pPr>
            <a:r>
              <a:rPr lang="id"/>
              <a:t>Artinya kita harus menunggu sebuah kode selesai sebelum kode selanjutnya dieksekusi</a:t>
            </a:r>
            <a:endParaRPr/>
          </a:p>
          <a:p>
            <a:pPr indent="-311150" lvl="0" marL="457200" rtl="0" algn="l">
              <a:spcBef>
                <a:spcPts val="0"/>
              </a:spcBef>
              <a:spcAft>
                <a:spcPts val="0"/>
              </a:spcAft>
              <a:buSzPts val="1300"/>
              <a:buChar char="●"/>
            </a:pPr>
            <a:r>
              <a:rPr lang="id"/>
              <a:t>Contoh ketika kita membuat kode program untuk membaca file, jika kode kita blocking, maka kita harus menunggu program selesai membaca file, baru kita bisa melanjutkan kode program selanjutnya</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Non-Blocking</a:t>
            </a:r>
            <a:endParaRPr/>
          </a:p>
        </p:txBody>
      </p:sp>
      <p:sp>
        <p:nvSpPr>
          <p:cNvPr id="287" name="Google Shape;287;p4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Non-Blocking berbeda dengan Blocking, kode program Non-Blocking akan dieksekusi tanpa harus menunggu kode program tersebut selesai</a:t>
            </a:r>
            <a:endParaRPr/>
          </a:p>
          <a:p>
            <a:pPr indent="-311150" lvl="0" marL="457200" rtl="0" algn="l">
              <a:spcBef>
                <a:spcPts val="0"/>
              </a:spcBef>
              <a:spcAft>
                <a:spcPts val="0"/>
              </a:spcAft>
              <a:buSzPts val="1300"/>
              <a:buChar char="●"/>
            </a:pPr>
            <a:r>
              <a:rPr lang="id"/>
              <a:t>Non-Blocking akan dijalankan secara asynchronous</a:t>
            </a:r>
            <a:endParaRPr/>
          </a:p>
          <a:p>
            <a:pPr indent="-311150" lvl="0" marL="457200" rtl="0" algn="l">
              <a:spcBef>
                <a:spcPts val="0"/>
              </a:spcBef>
              <a:spcAft>
                <a:spcPts val="0"/>
              </a:spcAft>
              <a:buSzPts val="1300"/>
              <a:buChar char="●"/>
            </a:pPr>
            <a:r>
              <a:rPr lang="id"/>
              <a:t>Ketika memanggil kode Non-Blocking, biasanya kita perlu mengirimkan callback untuk dipanggil oleh kode Non-Blocking tersebut ketika kodenya susah selesai</a:t>
            </a:r>
            <a:endParaRPr/>
          </a:p>
          <a:p>
            <a:pPr indent="-311150" lvl="0" marL="457200" rtl="0" algn="l">
              <a:spcBef>
                <a:spcPts val="0"/>
              </a:spcBef>
              <a:spcAft>
                <a:spcPts val="0"/>
              </a:spcAft>
              <a:buSzPts val="1300"/>
              <a:buChar char="●"/>
            </a:pPr>
            <a:r>
              <a:rPr lang="id"/>
              <a:t>Contoh-contoh Non-Blocking sudah kita bahas di kelas JavaScript Async, seperti AJAX, Fetch API, dan lain-lain</a:t>
            </a:r>
            <a:endParaRPr/>
          </a:p>
          <a:p>
            <a:pPr indent="-311150" lvl="0" marL="457200" rtl="0" algn="l">
              <a:spcBef>
                <a:spcPts val="0"/>
              </a:spcBef>
              <a:spcAft>
                <a:spcPts val="0"/>
              </a:spcAft>
              <a:buSzPts val="1300"/>
              <a:buChar char="●"/>
            </a:pPr>
            <a:r>
              <a:rPr lang="id"/>
              <a:t>Di NodeJS, hampir semua fiturnya mendukung kode Non-Blocking</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8"/>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NodeJS Architecture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NodeJS Architecture</a:t>
            </a:r>
            <a:endParaRPr/>
          </a:p>
        </p:txBody>
      </p:sp>
      <p:pic>
        <p:nvPicPr>
          <p:cNvPr id="298" name="Google Shape;298;p49"/>
          <p:cNvPicPr preferRelativeResize="0"/>
          <p:nvPr/>
        </p:nvPicPr>
        <p:blipFill>
          <a:blip r:embed="rId3">
            <a:alphaModFix/>
          </a:blip>
          <a:stretch>
            <a:fillRect/>
          </a:stretch>
        </p:blipFill>
        <p:spPr>
          <a:xfrm>
            <a:off x="426600" y="2006250"/>
            <a:ext cx="8294400" cy="29848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5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Event-Loop</a:t>
            </a:r>
            <a:endParaRPr/>
          </a:p>
        </p:txBody>
      </p:sp>
      <p:sp>
        <p:nvSpPr>
          <p:cNvPr id="304" name="Google Shape;304;p5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Event-Loop merupakan single thread proses yang digunakan untuk mengeksekusi kode Non-Blocking</a:t>
            </a:r>
            <a:endParaRPr/>
          </a:p>
          <a:p>
            <a:pPr indent="-311150" lvl="0" marL="457200" rtl="0" algn="l">
              <a:spcBef>
                <a:spcPts val="0"/>
              </a:spcBef>
              <a:spcAft>
                <a:spcPts val="0"/>
              </a:spcAft>
              <a:buSzPts val="1300"/>
              <a:buChar char="●"/>
            </a:pPr>
            <a:r>
              <a:rPr lang="id"/>
              <a:t>Karena Event-Loop hanya menggunakan single thread, maka kita harus berhati-hati ketika membuat blocking code, karena bisa memperlambat proses eksekusi kode kita</a:t>
            </a:r>
            <a:endParaRPr/>
          </a:p>
          <a:p>
            <a:pPr indent="-311150" lvl="0" marL="457200" rtl="0" algn="l">
              <a:spcBef>
                <a:spcPts val="0"/>
              </a:spcBef>
              <a:spcAft>
                <a:spcPts val="0"/>
              </a:spcAft>
              <a:buSzPts val="1300"/>
              <a:buChar char="●"/>
            </a:pPr>
            <a:r>
              <a:rPr lang="id"/>
              <a:t>Event-Loop sendiri sebenarnya tugasnya hanya menerima dan mengirim eksekusi kode ke C++ Threadpool, oleh karena itu selalu usahakan menggunakan kode nonblocking agar proses blocking-nya dikerjakan di C++ threadpool</a:t>
            </a:r>
            <a:endParaRPr/>
          </a:p>
          <a:p>
            <a:pPr indent="-311150" lvl="0" marL="457200" rtl="0" algn="l">
              <a:spcBef>
                <a:spcPts val="0"/>
              </a:spcBef>
              <a:spcAft>
                <a:spcPts val="0"/>
              </a:spcAft>
              <a:buSzPts val="1300"/>
              <a:buChar char="●"/>
            </a:pPr>
            <a:r>
              <a:rPr lang="id"/>
              <a:t>Event-Loop akan menerima response dari C++ threadpool yang di kirim via callback</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5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C++ Threadpool</a:t>
            </a:r>
            <a:endParaRPr/>
          </a:p>
        </p:txBody>
      </p:sp>
      <p:sp>
        <p:nvSpPr>
          <p:cNvPr id="310" name="Google Shape;310;p5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NodeJS Menggunakan C++ Threadpool untuk workernya, yaitu threadpool untuk melakukan pekerjaan</a:t>
            </a:r>
            <a:endParaRPr/>
          </a:p>
          <a:p>
            <a:pPr indent="-311150" lvl="0" marL="457200" rtl="0" algn="l">
              <a:spcBef>
                <a:spcPts val="0"/>
              </a:spcBef>
              <a:spcAft>
                <a:spcPts val="0"/>
              </a:spcAft>
              <a:buSzPts val="1300"/>
              <a:buChar char="●"/>
            </a:pPr>
            <a:r>
              <a:rPr lang="id"/>
              <a:t>Libuv adalah library yang digunakan di NodeJS, dimana secara default libuv menggunakan 4 thread di dalam threadpool nya, hal ini menjadikan kita bisa melakukan 4 pekerjaan blocking sekaligus dalam satu waktu.</a:t>
            </a:r>
            <a:endParaRPr/>
          </a:p>
          <a:p>
            <a:pPr indent="-311150" lvl="0" marL="457200" rtl="0" algn="l">
              <a:spcBef>
                <a:spcPts val="0"/>
              </a:spcBef>
              <a:spcAft>
                <a:spcPts val="0"/>
              </a:spcAft>
              <a:buSzPts val="1300"/>
              <a:buChar char="●"/>
            </a:pPr>
            <a:r>
              <a:rPr lang="id"/>
              <a:t>Jika terlalu banyak pekerjaan blocking, kita bisa mengubah jumlah thread di libuv dengan pengaturan environment variable UV_THREADPOOL_SIZE </a:t>
            </a:r>
            <a:endParaRPr/>
          </a:p>
          <a:p>
            <a:pPr indent="-311150" lvl="0" marL="457200" rtl="0" algn="l">
              <a:spcBef>
                <a:spcPts val="0"/>
              </a:spcBef>
              <a:spcAft>
                <a:spcPts val="0"/>
              </a:spcAft>
              <a:buSzPts val="1300"/>
              <a:buChar char="●"/>
            </a:pPr>
            <a:r>
              <a:rPr lang="id" u="sng">
                <a:solidFill>
                  <a:schemeClr val="hlink"/>
                </a:solidFill>
                <a:hlinkClick r:id="rId3"/>
              </a:rPr>
              <a:t>http://docs.libuv.org/en/v1.x/threadpool.html</a:t>
            </a:r>
            <a:r>
              <a:rPr lang="id"/>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Sebelum Belajar</a:t>
            </a:r>
            <a:endParaRPr/>
          </a:p>
        </p:txBody>
      </p:sp>
      <p:sp>
        <p:nvSpPr>
          <p:cNvPr id="106" name="Google Shape;106;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Sudah menyelesaikan Kelas Roadmap JavaScript dari Programmer Zaman Now</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52"/>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Menginstall NodeJS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5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Menginstall NodeJS Manual</a:t>
            </a:r>
            <a:endParaRPr/>
          </a:p>
        </p:txBody>
      </p:sp>
      <p:sp>
        <p:nvSpPr>
          <p:cNvPr id="321" name="Google Shape;321;p5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Download versi NodeJS LTS (Long Term Support)</a:t>
            </a:r>
            <a:endParaRPr/>
          </a:p>
          <a:p>
            <a:pPr indent="-311150" lvl="0" marL="457200" rtl="0" algn="l">
              <a:spcBef>
                <a:spcPts val="0"/>
              </a:spcBef>
              <a:spcAft>
                <a:spcPts val="0"/>
              </a:spcAft>
              <a:buSzPts val="1300"/>
              <a:buChar char="●"/>
            </a:pPr>
            <a:r>
              <a:rPr lang="id" u="sng">
                <a:solidFill>
                  <a:schemeClr val="hlink"/>
                </a:solidFill>
                <a:hlinkClick r:id="rId3"/>
              </a:rPr>
              <a:t>https://nodejs.org/en/download/</a:t>
            </a:r>
            <a:r>
              <a:rPr lang="id"/>
              <a:t>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5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Menginstall NodeJS dengan Package Manager</a:t>
            </a:r>
            <a:endParaRPr/>
          </a:p>
        </p:txBody>
      </p:sp>
      <p:sp>
        <p:nvSpPr>
          <p:cNvPr id="327" name="Google Shape;327;p5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u="sng">
                <a:solidFill>
                  <a:schemeClr val="hlink"/>
                </a:solidFill>
                <a:hlinkClick r:id="rId3"/>
              </a:rPr>
              <a:t>https://github.com/nvm-sh/nvm</a:t>
            </a:r>
            <a:r>
              <a:rPr lang="id"/>
              <a:t> </a:t>
            </a:r>
            <a:endParaRPr/>
          </a:p>
          <a:p>
            <a:pPr indent="-311150" lvl="0" marL="457200" rtl="0" algn="l">
              <a:spcBef>
                <a:spcPts val="0"/>
              </a:spcBef>
              <a:spcAft>
                <a:spcPts val="0"/>
              </a:spcAft>
              <a:buSzPts val="1300"/>
              <a:buChar char="●"/>
            </a:pPr>
            <a:r>
              <a:rPr lang="id" u="sng">
                <a:solidFill>
                  <a:schemeClr val="hlink"/>
                </a:solidFill>
                <a:hlinkClick r:id="rId4"/>
              </a:rPr>
              <a:t>https://community.chocolatey.org/packages/nodejs</a:t>
            </a:r>
            <a:r>
              <a:rPr lang="id"/>
              <a:t> </a:t>
            </a:r>
            <a:endParaRPr/>
          </a:p>
          <a:p>
            <a:pPr indent="-311150" lvl="0" marL="457200" rtl="0" algn="l">
              <a:spcBef>
                <a:spcPts val="0"/>
              </a:spcBef>
              <a:spcAft>
                <a:spcPts val="0"/>
              </a:spcAft>
              <a:buSzPts val="1300"/>
              <a:buChar char="●"/>
            </a:pPr>
            <a:r>
              <a:rPr lang="id" u="sng">
                <a:solidFill>
                  <a:schemeClr val="hlink"/>
                </a:solidFill>
                <a:hlinkClick r:id="rId5"/>
              </a:rPr>
              <a:t>https://formulae.brew.sh/formula/node</a:t>
            </a:r>
            <a:r>
              <a:rPr lang="id"/>
              <a:t>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5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Setting PATH NodeJS</a:t>
            </a:r>
            <a:endParaRPr/>
          </a:p>
        </p:txBody>
      </p:sp>
      <p:sp>
        <p:nvSpPr>
          <p:cNvPr id="333" name="Google Shape;333;p5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Setelah menginstall NodeJS, disarankan melakukan setting PATH NodeJS pada sistem operasi kita</a:t>
            </a:r>
            <a:endParaRPr/>
          </a:p>
          <a:p>
            <a:pPr indent="-311150" lvl="0" marL="457200" rtl="0" algn="l">
              <a:spcBef>
                <a:spcPts val="0"/>
              </a:spcBef>
              <a:spcAft>
                <a:spcPts val="0"/>
              </a:spcAft>
              <a:buSzPts val="1300"/>
              <a:buChar char="●"/>
            </a:pPr>
            <a:r>
              <a:rPr lang="id"/>
              <a:t>Hal ini agar mudah ketika kita mengakses program NodeJS menggunakan terminal / command prompt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5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Mengecek NodeJS</a:t>
            </a:r>
            <a:endParaRPr/>
          </a:p>
        </p:txBody>
      </p:sp>
      <p:pic>
        <p:nvPicPr>
          <p:cNvPr id="339" name="Google Shape;339;p56"/>
          <p:cNvPicPr preferRelativeResize="0"/>
          <p:nvPr/>
        </p:nvPicPr>
        <p:blipFill>
          <a:blip r:embed="rId3">
            <a:alphaModFix/>
          </a:blip>
          <a:stretch>
            <a:fillRect/>
          </a:stretch>
        </p:blipFill>
        <p:spPr>
          <a:xfrm>
            <a:off x="152400" y="2006250"/>
            <a:ext cx="8839203" cy="1021873"/>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57"/>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Hello World</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Hello World</a:t>
            </a:r>
            <a:endParaRPr/>
          </a:p>
        </p:txBody>
      </p:sp>
      <p:pic>
        <p:nvPicPr>
          <p:cNvPr id="350" name="Google Shape;350;p58"/>
          <p:cNvPicPr preferRelativeResize="0"/>
          <p:nvPr/>
        </p:nvPicPr>
        <p:blipFill>
          <a:blip r:embed="rId3">
            <a:alphaModFix/>
          </a:blip>
          <a:stretch>
            <a:fillRect/>
          </a:stretch>
        </p:blipFill>
        <p:spPr>
          <a:xfrm>
            <a:off x="152400" y="2006250"/>
            <a:ext cx="8839200" cy="1445664"/>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5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Menjalankan Kode JavaScript</a:t>
            </a:r>
            <a:endParaRPr/>
          </a:p>
        </p:txBody>
      </p:sp>
      <p:sp>
        <p:nvSpPr>
          <p:cNvPr id="356" name="Google Shape;356;p5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Karena NodeJS tidak memerlukan Web Browser, jadi kita bisa langsung menjalankan program JavaScript kita menggunakan aplikasi NodeJS lewat terminal / command promt, dengan perintah :</a:t>
            </a:r>
            <a:endParaRPr/>
          </a:p>
          <a:p>
            <a:pPr indent="-311150" lvl="0" marL="457200" rtl="0" algn="l">
              <a:spcBef>
                <a:spcPts val="0"/>
              </a:spcBef>
              <a:spcAft>
                <a:spcPts val="0"/>
              </a:spcAft>
              <a:buSzPts val="1300"/>
              <a:buChar char="●"/>
            </a:pPr>
            <a:r>
              <a:rPr lang="id"/>
              <a:t>node namafile.js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6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Menjalankan Hello World</a:t>
            </a:r>
            <a:endParaRPr/>
          </a:p>
        </p:txBody>
      </p:sp>
      <p:pic>
        <p:nvPicPr>
          <p:cNvPr id="362" name="Google Shape;362;p60"/>
          <p:cNvPicPr preferRelativeResize="0"/>
          <p:nvPr/>
        </p:nvPicPr>
        <p:blipFill>
          <a:blip r:embed="rId3">
            <a:alphaModFix/>
          </a:blip>
          <a:stretch>
            <a:fillRect/>
          </a:stretch>
        </p:blipFill>
        <p:spPr>
          <a:xfrm>
            <a:off x="152400" y="2006250"/>
            <a:ext cx="8839203" cy="968817"/>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61"/>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NodeJS REPL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Agenda</a:t>
            </a:r>
            <a:endParaRPr/>
          </a:p>
        </p:txBody>
      </p:sp>
      <p:sp>
        <p:nvSpPr>
          <p:cNvPr id="112" name="Google Shape;112;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Pengenalan NodeJS</a:t>
            </a:r>
            <a:endParaRPr/>
          </a:p>
          <a:p>
            <a:pPr indent="-311150" lvl="0" marL="457200" rtl="0" algn="l">
              <a:spcBef>
                <a:spcPts val="0"/>
              </a:spcBef>
              <a:spcAft>
                <a:spcPts val="0"/>
              </a:spcAft>
              <a:buSzPts val="1300"/>
              <a:buChar char="●"/>
            </a:pPr>
            <a:r>
              <a:rPr lang="id"/>
              <a:t>Pengenalan Concurrency</a:t>
            </a:r>
            <a:endParaRPr/>
          </a:p>
          <a:p>
            <a:pPr indent="-311150" lvl="0" marL="457200" rtl="0" algn="l">
              <a:spcBef>
                <a:spcPts val="0"/>
              </a:spcBef>
              <a:spcAft>
                <a:spcPts val="0"/>
              </a:spcAft>
              <a:buSzPts val="1300"/>
              <a:buChar char="●"/>
            </a:pPr>
            <a:r>
              <a:rPr lang="id"/>
              <a:t>NodeJS Architecture</a:t>
            </a:r>
            <a:endParaRPr/>
          </a:p>
          <a:p>
            <a:pPr indent="-311150" lvl="0" marL="457200" rtl="0" algn="l">
              <a:spcBef>
                <a:spcPts val="0"/>
              </a:spcBef>
              <a:spcAft>
                <a:spcPts val="0"/>
              </a:spcAft>
              <a:buSzPts val="1300"/>
              <a:buChar char="●"/>
            </a:pPr>
            <a:r>
              <a:rPr lang="id"/>
              <a:t>Menginstall NodeJS</a:t>
            </a:r>
            <a:endParaRPr/>
          </a:p>
          <a:p>
            <a:pPr indent="-311150" lvl="0" marL="457200" rtl="0" algn="l">
              <a:spcBef>
                <a:spcPts val="0"/>
              </a:spcBef>
              <a:spcAft>
                <a:spcPts val="0"/>
              </a:spcAft>
              <a:buSzPts val="1300"/>
              <a:buChar char="●"/>
            </a:pPr>
            <a:r>
              <a:rPr lang="id"/>
              <a:t>NodeJS REPL</a:t>
            </a:r>
            <a:endParaRPr/>
          </a:p>
          <a:p>
            <a:pPr indent="-311150" lvl="0" marL="457200" rtl="0" algn="l">
              <a:spcBef>
                <a:spcPts val="0"/>
              </a:spcBef>
              <a:spcAft>
                <a:spcPts val="0"/>
              </a:spcAft>
              <a:buSzPts val="1300"/>
              <a:buChar char="●"/>
            </a:pPr>
            <a:r>
              <a:rPr lang="id"/>
              <a:t>Standard Library</a:t>
            </a:r>
            <a:endParaRPr/>
          </a:p>
          <a:p>
            <a:pPr indent="-311150" lvl="0" marL="457200" rtl="0" algn="l">
              <a:spcBef>
                <a:spcPts val="0"/>
              </a:spcBef>
              <a:spcAft>
                <a:spcPts val="0"/>
              </a:spcAft>
              <a:buSzPts val="1300"/>
              <a:buChar char="●"/>
            </a:pPr>
            <a:r>
              <a:rPr lang="id"/>
              <a:t>Dan lain-lain</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6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REPL (</a:t>
            </a:r>
            <a:r>
              <a:rPr lang="id"/>
              <a:t>Read Eval Print Loop</a:t>
            </a:r>
            <a:r>
              <a:rPr lang="id"/>
              <a:t>)</a:t>
            </a:r>
            <a:endParaRPr/>
          </a:p>
        </p:txBody>
      </p:sp>
      <p:sp>
        <p:nvSpPr>
          <p:cNvPr id="373" name="Google Shape;373;p6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REPL singkatan dari Read Eval Print Loop</a:t>
            </a:r>
            <a:endParaRPr/>
          </a:p>
          <a:p>
            <a:pPr indent="-311150" lvl="0" marL="457200" rtl="0" algn="l">
              <a:spcBef>
                <a:spcPts val="0"/>
              </a:spcBef>
              <a:spcAft>
                <a:spcPts val="0"/>
              </a:spcAft>
              <a:buSzPts val="1300"/>
              <a:buChar char="●"/>
            </a:pPr>
            <a:r>
              <a:rPr lang="id"/>
              <a:t>Yaitu mekanisme dimana program bisa membaca langsung kode program yang diketikkan, lalu mengeksekusinya, menampilkan hasilnya, lalu mengulangi dari awal lagi</a:t>
            </a:r>
            <a:endParaRPr/>
          </a:p>
          <a:p>
            <a:pPr indent="-311150" lvl="0" marL="457200" rtl="0" algn="l">
              <a:spcBef>
                <a:spcPts val="0"/>
              </a:spcBef>
              <a:spcAft>
                <a:spcPts val="0"/>
              </a:spcAft>
              <a:buSzPts val="1300"/>
              <a:buChar char="●"/>
            </a:pPr>
            <a:r>
              <a:rPr lang="id"/>
              <a:t>NodeJS mendukung REPL, sehingga lebih mudah ketika belajar</a:t>
            </a:r>
            <a:endParaRPr/>
          </a:p>
          <a:p>
            <a:pPr indent="-311150" lvl="0" marL="457200" rtl="0" algn="l">
              <a:spcBef>
                <a:spcPts val="0"/>
              </a:spcBef>
              <a:spcAft>
                <a:spcPts val="0"/>
              </a:spcAft>
              <a:buSzPts val="1300"/>
              <a:buChar char="●"/>
            </a:pPr>
            <a:r>
              <a:rPr lang="id"/>
              <a:t>Namun tetap, saya menyarankan menyimpan kode program di file JavaScript, agar lebih mudah diubah ketika terjadi masalah</a:t>
            </a:r>
            <a:endParaRPr/>
          </a:p>
          <a:p>
            <a:pPr indent="-311150" lvl="0" marL="457200" rtl="0" algn="l">
              <a:spcBef>
                <a:spcPts val="0"/>
              </a:spcBef>
              <a:spcAft>
                <a:spcPts val="0"/>
              </a:spcAft>
              <a:buSzPts val="1300"/>
              <a:buChar char="●"/>
            </a:pPr>
            <a:r>
              <a:rPr lang="id"/>
              <a:t>Untuk menggunakan NodeJS REPL, cukup jalankan aplikasi node saja</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6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REPL</a:t>
            </a:r>
            <a:endParaRPr/>
          </a:p>
        </p:txBody>
      </p:sp>
      <p:pic>
        <p:nvPicPr>
          <p:cNvPr id="379" name="Google Shape;379;p63"/>
          <p:cNvPicPr preferRelativeResize="0"/>
          <p:nvPr/>
        </p:nvPicPr>
        <p:blipFill>
          <a:blip r:embed="rId3">
            <a:alphaModFix/>
          </a:blip>
          <a:stretch>
            <a:fillRect/>
          </a:stretch>
        </p:blipFill>
        <p:spPr>
          <a:xfrm>
            <a:off x="152400" y="2006250"/>
            <a:ext cx="8839199" cy="2689732"/>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6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NodeJS Standard Library</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6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NodeJS Standard Library</a:t>
            </a:r>
            <a:endParaRPr/>
          </a:p>
        </p:txBody>
      </p:sp>
      <p:sp>
        <p:nvSpPr>
          <p:cNvPr id="390" name="Google Shape;390;p6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Saat kita belajar JavaScript, di Web Browser, terdapat fitur-fitur yang bernama Web API</a:t>
            </a:r>
            <a:endParaRPr/>
          </a:p>
          <a:p>
            <a:pPr indent="-311150" lvl="0" marL="457200" rtl="0" algn="l">
              <a:spcBef>
                <a:spcPts val="0"/>
              </a:spcBef>
              <a:spcAft>
                <a:spcPts val="0"/>
              </a:spcAft>
              <a:buSzPts val="1300"/>
              <a:buChar char="●"/>
            </a:pPr>
            <a:r>
              <a:rPr lang="id" u="sng">
                <a:solidFill>
                  <a:schemeClr val="hlink"/>
                </a:solidFill>
                <a:hlinkClick r:id="rId3"/>
              </a:rPr>
              <a:t>https://developer.mozilla.org/en-US/docs/Web/API</a:t>
            </a:r>
            <a:r>
              <a:rPr lang="id"/>
              <a:t> </a:t>
            </a:r>
            <a:endParaRPr/>
          </a:p>
          <a:p>
            <a:pPr indent="-311150" lvl="0" marL="457200" rtl="0" algn="l">
              <a:spcBef>
                <a:spcPts val="0"/>
              </a:spcBef>
              <a:spcAft>
                <a:spcPts val="0"/>
              </a:spcAft>
              <a:buSzPts val="1300"/>
              <a:buChar char="●"/>
            </a:pPr>
            <a:r>
              <a:rPr lang="id"/>
              <a:t>Kebanyakan fitur Web API hanya berjalan di Web Browser, sehingga tidak bisa jalan di NodeJS</a:t>
            </a:r>
            <a:endParaRPr/>
          </a:p>
          <a:p>
            <a:pPr indent="-311150" lvl="0" marL="457200" rtl="0" algn="l">
              <a:spcBef>
                <a:spcPts val="0"/>
              </a:spcBef>
              <a:spcAft>
                <a:spcPts val="0"/>
              </a:spcAft>
              <a:buSzPts val="1300"/>
              <a:buChar char="●"/>
            </a:pPr>
            <a:r>
              <a:rPr lang="id"/>
              <a:t>NodeJS sendiri hanya menggunakan bahasa pemrogaman JavaScript nya, namun tidak mengadopsi fitur Web API nya, karena itu hanya berjalan di Web Browser</a:t>
            </a:r>
            <a:endParaRPr/>
          </a:p>
          <a:p>
            <a:pPr indent="-311150" lvl="0" marL="457200" rtl="0" algn="l">
              <a:spcBef>
                <a:spcPts val="0"/>
              </a:spcBef>
              <a:spcAft>
                <a:spcPts val="0"/>
              </a:spcAft>
              <a:buSzPts val="1300"/>
              <a:buChar char="●"/>
            </a:pPr>
            <a:r>
              <a:rPr lang="id"/>
              <a:t>NodeJS sendiri memiliki standard library yang bisa kita gunakan untuk mempermudah pembuatan aplikasi</a:t>
            </a:r>
            <a:endParaRPr/>
          </a:p>
          <a:p>
            <a:pPr indent="-311150" lvl="0" marL="457200" rtl="0" algn="l">
              <a:spcBef>
                <a:spcPts val="0"/>
              </a:spcBef>
              <a:spcAft>
                <a:spcPts val="0"/>
              </a:spcAft>
              <a:buSzPts val="1300"/>
              <a:buChar char="●"/>
            </a:pPr>
            <a:r>
              <a:rPr lang="id" u="sng">
                <a:solidFill>
                  <a:schemeClr val="hlink"/>
                </a:solidFill>
                <a:hlinkClick r:id="rId4"/>
              </a:rPr>
              <a:t>https://nodejs.org/dist/latest-v16.x/docs/api/</a:t>
            </a:r>
            <a:r>
              <a:rPr lang="id"/>
              <a:t>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66"/>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Modules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6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Modules</a:t>
            </a:r>
            <a:endParaRPr/>
          </a:p>
        </p:txBody>
      </p:sp>
      <p:sp>
        <p:nvSpPr>
          <p:cNvPr id="401" name="Google Shape;401;p6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Standard Library yang terdapat di NodeJS bisa kita gunakan seperti layaknya JavaScript Modules</a:t>
            </a:r>
            <a:endParaRPr/>
          </a:p>
          <a:p>
            <a:pPr indent="-311150" lvl="0" marL="457200" rtl="0" algn="l">
              <a:spcBef>
                <a:spcPts val="0"/>
              </a:spcBef>
              <a:spcAft>
                <a:spcPts val="0"/>
              </a:spcAft>
              <a:buSzPts val="1300"/>
              <a:buChar char="●"/>
            </a:pPr>
            <a:r>
              <a:rPr lang="id"/>
              <a:t>Jika belum mengerti tentang JavaScript Modules, silahkan pelajari kelas saya tentang JavaScript Modules</a:t>
            </a:r>
            <a:endParaRPr/>
          </a:p>
          <a:p>
            <a:pPr indent="-311150" lvl="0" marL="457200" rtl="0" algn="l">
              <a:spcBef>
                <a:spcPts val="0"/>
              </a:spcBef>
              <a:spcAft>
                <a:spcPts val="0"/>
              </a:spcAft>
              <a:buSzPts val="1300"/>
              <a:buChar char="●"/>
            </a:pPr>
            <a:r>
              <a:rPr lang="id"/>
              <a:t>Karena NodeJS menggunakan Modules, jika kita ingin menggunakan Modules, kita juga perlu memberi tahu bahwa file JavaScript kita menggunakan Modules, caranya dengan mengubah nama file dari .js menjadi .mjs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6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Contoh Standard Library</a:t>
            </a:r>
            <a:endParaRPr/>
          </a:p>
        </p:txBody>
      </p:sp>
      <p:pic>
        <p:nvPicPr>
          <p:cNvPr id="407" name="Google Shape;407;p68"/>
          <p:cNvPicPr preferRelativeResize="0"/>
          <p:nvPr/>
        </p:nvPicPr>
        <p:blipFill>
          <a:blip r:embed="rId3">
            <a:alphaModFix/>
          </a:blip>
          <a:stretch>
            <a:fillRect/>
          </a:stretch>
        </p:blipFill>
        <p:spPr>
          <a:xfrm>
            <a:off x="152400" y="2006250"/>
            <a:ext cx="8839201" cy="198165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6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Require Function</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7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Require Function</a:t>
            </a:r>
            <a:endParaRPr/>
          </a:p>
        </p:txBody>
      </p:sp>
      <p:sp>
        <p:nvSpPr>
          <p:cNvPr id="418" name="Google Shape;418;p7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Awal ketika NodeJS rilis, fitur JavaScript Modules belum rilis, namun sekarang JavaScript sudah banyak menggunakan JavaScript Modules</a:t>
            </a:r>
            <a:endParaRPr/>
          </a:p>
          <a:p>
            <a:pPr indent="-311150" lvl="0" marL="457200" rtl="0" algn="l">
              <a:spcBef>
                <a:spcPts val="0"/>
              </a:spcBef>
              <a:spcAft>
                <a:spcPts val="0"/>
              </a:spcAft>
              <a:buSzPts val="1300"/>
              <a:buChar char="●"/>
            </a:pPr>
            <a:r>
              <a:rPr lang="id"/>
              <a:t>NodeJS pun awalnya tidak menggunakan JavaScript Modules, namun sekarang NodeJS sudah bisa menggunakan JavaScript Modules, dan sangat direkomendasikan menggunakannya</a:t>
            </a:r>
            <a:endParaRPr/>
          </a:p>
          <a:p>
            <a:pPr indent="-311150" lvl="0" marL="457200" rtl="0" algn="l">
              <a:spcBef>
                <a:spcPts val="0"/>
              </a:spcBef>
              <a:spcAft>
                <a:spcPts val="0"/>
              </a:spcAft>
              <a:buSzPts val="1300"/>
              <a:buChar char="●"/>
            </a:pPr>
            <a:r>
              <a:rPr lang="id"/>
              <a:t>Namun awal sebelum Modules, NodeJS menggunakan function require() untuk melakukan import file </a:t>
            </a:r>
            <a:endParaRPr/>
          </a:p>
          <a:p>
            <a:pPr indent="-311150" lvl="0" marL="457200" rtl="0" algn="l">
              <a:spcBef>
                <a:spcPts val="0"/>
              </a:spcBef>
              <a:spcAft>
                <a:spcPts val="0"/>
              </a:spcAft>
              <a:buSzPts val="1300"/>
              <a:buChar char="●"/>
            </a:pPr>
            <a:r>
              <a:rPr lang="id"/>
              <a:t>Di materi ini saya sengaja bahas, agar tidak bingung ketika kita melihat tutorial yang masih menggunakan function require</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7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Function Require</a:t>
            </a:r>
            <a:endParaRPr/>
          </a:p>
        </p:txBody>
      </p:sp>
      <p:pic>
        <p:nvPicPr>
          <p:cNvPr id="424" name="Google Shape;424;p71"/>
          <p:cNvPicPr preferRelativeResize="0"/>
          <p:nvPr/>
        </p:nvPicPr>
        <p:blipFill>
          <a:blip r:embed="rId3">
            <a:alphaModFix/>
          </a:blip>
          <a:stretch>
            <a:fillRect/>
          </a:stretch>
        </p:blipFill>
        <p:spPr>
          <a:xfrm>
            <a:off x="152400" y="2006250"/>
            <a:ext cx="8839200" cy="216730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Pengenalan NodeJS</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72"/>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Global Async di Module</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7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Global Async</a:t>
            </a:r>
            <a:endParaRPr/>
          </a:p>
        </p:txBody>
      </p:sp>
      <p:sp>
        <p:nvSpPr>
          <p:cNvPr id="435" name="Google Shape;435;p7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Saat kita belajar JavaScript, untuk menggunakan Async Await, biasanya kita perlu membuat terlebih dahulu function yang kita tandai sebagai async</a:t>
            </a:r>
            <a:endParaRPr/>
          </a:p>
          <a:p>
            <a:pPr indent="-311150" lvl="0" marL="457200" rtl="0" algn="l">
              <a:spcBef>
                <a:spcPts val="0"/>
              </a:spcBef>
              <a:spcAft>
                <a:spcPts val="0"/>
              </a:spcAft>
              <a:buSzPts val="1300"/>
              <a:buChar char="●"/>
            </a:pPr>
            <a:r>
              <a:rPr lang="id"/>
              <a:t>Saat kita </a:t>
            </a:r>
            <a:r>
              <a:rPr lang="id"/>
              <a:t>menggunakan Module, secara default, global code adalah Async, oleh karena itu kita bisa menggunakan Async Await </a:t>
            </a:r>
            <a:endParaRPr/>
          </a:p>
          <a:p>
            <a:pPr indent="-311150" lvl="0" marL="457200" rtl="0" algn="l">
              <a:spcBef>
                <a:spcPts val="0"/>
              </a:spcBef>
              <a:spcAft>
                <a:spcPts val="0"/>
              </a:spcAft>
              <a:buSzPts val="1300"/>
              <a:buChar char="●"/>
            </a:pPr>
            <a:r>
              <a:rPr lang="id"/>
              <a:t>Kecuali jika kita membuat function, maka function tersebut harus kita tandai sebagai Async jika ingin menggunakan Async Await</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7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JavaScript</a:t>
            </a:r>
            <a:endParaRPr/>
          </a:p>
        </p:txBody>
      </p:sp>
      <p:pic>
        <p:nvPicPr>
          <p:cNvPr id="441" name="Google Shape;441;p74"/>
          <p:cNvPicPr preferRelativeResize="0"/>
          <p:nvPr/>
        </p:nvPicPr>
        <p:blipFill>
          <a:blip r:embed="rId3">
            <a:alphaModFix/>
          </a:blip>
          <a:stretch>
            <a:fillRect/>
          </a:stretch>
        </p:blipFill>
        <p:spPr>
          <a:xfrm>
            <a:off x="152400" y="2006250"/>
            <a:ext cx="8839204" cy="1868836"/>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7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JavaScript Module</a:t>
            </a:r>
            <a:endParaRPr/>
          </a:p>
        </p:txBody>
      </p:sp>
      <p:pic>
        <p:nvPicPr>
          <p:cNvPr id="447" name="Google Shape;447;p75"/>
          <p:cNvPicPr preferRelativeResize="0"/>
          <p:nvPr/>
        </p:nvPicPr>
        <p:blipFill>
          <a:blip r:embed="rId3">
            <a:alphaModFix/>
          </a:blip>
          <a:stretch>
            <a:fillRect/>
          </a:stretch>
        </p:blipFill>
        <p:spPr>
          <a:xfrm>
            <a:off x="152400" y="2006250"/>
            <a:ext cx="8839204" cy="1838623"/>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76"/>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OS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7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OS</a:t>
            </a:r>
            <a:endParaRPr/>
          </a:p>
        </p:txBody>
      </p:sp>
      <p:sp>
        <p:nvSpPr>
          <p:cNvPr id="458" name="Google Shape;458;p7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OS merupakan standard library yang bisa digunakan untuk mendapatkan informasi tentang sistem operasi yang digunakan</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https://nodejs.org/dist/latest-v16.x/docs/api/os.html</a:t>
            </a:r>
            <a:r>
              <a:rPr lang="id"/>
              <a:t>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7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OS</a:t>
            </a:r>
            <a:endParaRPr/>
          </a:p>
        </p:txBody>
      </p:sp>
      <p:pic>
        <p:nvPicPr>
          <p:cNvPr id="464" name="Google Shape;464;p78"/>
          <p:cNvPicPr preferRelativeResize="0"/>
          <p:nvPr/>
        </p:nvPicPr>
        <p:blipFill>
          <a:blip r:embed="rId3">
            <a:alphaModFix/>
          </a:blip>
          <a:stretch>
            <a:fillRect/>
          </a:stretch>
        </p:blipFill>
        <p:spPr>
          <a:xfrm>
            <a:off x="152400" y="2006250"/>
            <a:ext cx="8629134" cy="2984850"/>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7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Path</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8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Path</a:t>
            </a:r>
            <a:endParaRPr/>
          </a:p>
        </p:txBody>
      </p:sp>
      <p:sp>
        <p:nvSpPr>
          <p:cNvPr id="475" name="Google Shape;475;p8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Path merupakan standard library yang bisa kita gunakan untuk bekerja dengan lokasi file dan directory / folder</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https://nodejs.org/dist/latest-v16.x/docs/api/path.html</a:t>
            </a:r>
            <a:r>
              <a:rPr lang="id"/>
              <a:t> </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8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Path</a:t>
            </a:r>
            <a:endParaRPr/>
          </a:p>
        </p:txBody>
      </p:sp>
      <p:pic>
        <p:nvPicPr>
          <p:cNvPr id="481" name="Google Shape;481;p81"/>
          <p:cNvPicPr preferRelativeResize="0"/>
          <p:nvPr/>
        </p:nvPicPr>
        <p:blipFill>
          <a:blip r:embed="rId3">
            <a:alphaModFix/>
          </a:blip>
          <a:stretch>
            <a:fillRect/>
          </a:stretch>
        </p:blipFill>
        <p:spPr>
          <a:xfrm>
            <a:off x="152400" y="2006250"/>
            <a:ext cx="8799780" cy="2984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Pengenalan NodeJS</a:t>
            </a:r>
            <a:endParaRPr/>
          </a:p>
        </p:txBody>
      </p:sp>
      <p:sp>
        <p:nvSpPr>
          <p:cNvPr id="123" name="Google Shape;123;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NodeJS diperkenalkan pertama kali oleh Ryan Dahl pada tahun 2009</a:t>
            </a:r>
            <a:endParaRPr/>
          </a:p>
          <a:p>
            <a:pPr indent="-311150" lvl="0" marL="457200" rtl="0" algn="l">
              <a:spcBef>
                <a:spcPts val="0"/>
              </a:spcBef>
              <a:spcAft>
                <a:spcPts val="0"/>
              </a:spcAft>
              <a:buSzPts val="1300"/>
              <a:buChar char="●"/>
            </a:pPr>
            <a:r>
              <a:rPr lang="id"/>
              <a:t>NodeJS merupakan teknologi yang bisa digunakan untuk menjalankan kode JavaScript diluar Web Browser</a:t>
            </a:r>
            <a:endParaRPr/>
          </a:p>
          <a:p>
            <a:pPr indent="-311150" lvl="0" marL="457200" rtl="0" algn="l">
              <a:spcBef>
                <a:spcPts val="0"/>
              </a:spcBef>
              <a:spcAft>
                <a:spcPts val="0"/>
              </a:spcAft>
              <a:buSzPts val="1300"/>
              <a:buChar char="●"/>
            </a:pPr>
            <a:r>
              <a:rPr lang="id"/>
              <a:t>NodeJS dibuat dari V8 Engine, yaitu Engine untuk Google Chrome</a:t>
            </a:r>
            <a:endParaRPr/>
          </a:p>
          <a:p>
            <a:pPr indent="-311150" lvl="0" marL="457200" rtl="0" algn="l">
              <a:spcBef>
                <a:spcPts val="0"/>
              </a:spcBef>
              <a:spcAft>
                <a:spcPts val="0"/>
              </a:spcAft>
              <a:buSzPts val="1300"/>
              <a:buChar char="●"/>
            </a:pPr>
            <a:r>
              <a:rPr lang="id"/>
              <a:t>NodeJS merupakan project yang Free dan OpenSource</a:t>
            </a:r>
            <a:endParaRPr/>
          </a:p>
          <a:p>
            <a:pPr indent="-311150" lvl="0" marL="457200" rtl="0" algn="l">
              <a:spcBef>
                <a:spcPts val="0"/>
              </a:spcBef>
              <a:spcAft>
                <a:spcPts val="0"/>
              </a:spcAft>
              <a:buSzPts val="1300"/>
              <a:buChar char="●"/>
            </a:pPr>
            <a:r>
              <a:rPr lang="id" u="sng">
                <a:solidFill>
                  <a:schemeClr val="hlink"/>
                </a:solidFill>
                <a:hlinkClick r:id="rId3"/>
              </a:rPr>
              <a:t>https://nodejs.org/</a:t>
            </a:r>
            <a:r>
              <a:rPr lang="id"/>
              <a:t>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82"/>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File System</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8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File System</a:t>
            </a:r>
            <a:endParaRPr/>
          </a:p>
        </p:txBody>
      </p:sp>
      <p:sp>
        <p:nvSpPr>
          <p:cNvPr id="492" name="Google Shape;492;p8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File System merupakan standard library yang bisa digunakan untuk memanipulasi file system</a:t>
            </a:r>
            <a:endParaRPr/>
          </a:p>
          <a:p>
            <a:pPr indent="-311150" lvl="0" marL="457200" rtl="0" algn="l">
              <a:spcBef>
                <a:spcPts val="0"/>
              </a:spcBef>
              <a:spcAft>
                <a:spcPts val="0"/>
              </a:spcAft>
              <a:buSzPts val="1300"/>
              <a:buChar char="●"/>
            </a:pPr>
            <a:r>
              <a:rPr lang="id"/>
              <a:t>Dalam File System, terdapat 3 jenis library</a:t>
            </a:r>
            <a:endParaRPr/>
          </a:p>
          <a:p>
            <a:pPr indent="-311150" lvl="0" marL="457200" rtl="0" algn="l">
              <a:spcBef>
                <a:spcPts val="0"/>
              </a:spcBef>
              <a:spcAft>
                <a:spcPts val="0"/>
              </a:spcAft>
              <a:buSzPts val="1300"/>
              <a:buChar char="●"/>
            </a:pPr>
            <a:r>
              <a:rPr lang="id"/>
              <a:t>Pertama library yang bersifat blocking atau synchronous</a:t>
            </a:r>
            <a:endParaRPr/>
          </a:p>
          <a:p>
            <a:pPr indent="-311150" lvl="0" marL="457200" rtl="0" algn="l">
              <a:spcBef>
                <a:spcPts val="0"/>
              </a:spcBef>
              <a:spcAft>
                <a:spcPts val="0"/>
              </a:spcAft>
              <a:buSzPts val="1300"/>
              <a:buChar char="●"/>
            </a:pPr>
            <a:r>
              <a:rPr lang="id"/>
              <a:t>Kedua library yang bersifat non-blocking atau asynchronous menggunakan callback</a:t>
            </a:r>
            <a:endParaRPr/>
          </a:p>
          <a:p>
            <a:pPr indent="-311150" lvl="0" marL="457200" rtl="0" algn="l">
              <a:spcBef>
                <a:spcPts val="0"/>
              </a:spcBef>
              <a:spcAft>
                <a:spcPts val="0"/>
              </a:spcAft>
              <a:buSzPts val="1300"/>
              <a:buChar char="●"/>
            </a:pPr>
            <a:r>
              <a:rPr lang="id"/>
              <a:t>Ketika library yang bersifat non-blocking atau asynchronous tapi menggunakan promise</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https://nodejs.org/dist/latest-v16.x/docs/api/fs.html</a:t>
            </a:r>
            <a:r>
              <a:rPr lang="id"/>
              <a:t> </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8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File System</a:t>
            </a:r>
            <a:endParaRPr/>
          </a:p>
        </p:txBody>
      </p:sp>
      <p:pic>
        <p:nvPicPr>
          <p:cNvPr id="498" name="Google Shape;498;p84"/>
          <p:cNvPicPr preferRelativeResize="0"/>
          <p:nvPr/>
        </p:nvPicPr>
        <p:blipFill>
          <a:blip r:embed="rId3">
            <a:alphaModFix/>
          </a:blip>
          <a:stretch>
            <a:fillRect/>
          </a:stretch>
        </p:blipFill>
        <p:spPr>
          <a:xfrm>
            <a:off x="152400" y="2006250"/>
            <a:ext cx="8839200" cy="2914676"/>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8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Debugger</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8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Debugger</a:t>
            </a:r>
            <a:endParaRPr/>
          </a:p>
        </p:txBody>
      </p:sp>
      <p:sp>
        <p:nvSpPr>
          <p:cNvPr id="509" name="Google Shape;509;p8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NodeJS memiliki fitur debugger, dimana kita bisa mengikuti tahapan eksekusi program di NodeJS</a:t>
            </a:r>
            <a:endParaRPr/>
          </a:p>
          <a:p>
            <a:pPr indent="-311150" lvl="0" marL="457200" rtl="0" algn="l">
              <a:spcBef>
                <a:spcPts val="0"/>
              </a:spcBef>
              <a:spcAft>
                <a:spcPts val="0"/>
              </a:spcAft>
              <a:buSzPts val="1300"/>
              <a:buChar char="●"/>
            </a:pPr>
            <a:r>
              <a:rPr lang="id"/>
              <a:t>Hal ini sangat cocok ketika kita melakukan proses debugging, mencari sebab masalah yang terjadi di aplikasi kita</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https://nodejs.org/dist/latest-v16.x/docs/api/debugger.html</a:t>
            </a:r>
            <a:r>
              <a:rPr lang="id"/>
              <a:t> </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8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Breakpoint</a:t>
            </a:r>
            <a:endParaRPr/>
          </a:p>
        </p:txBody>
      </p:sp>
      <p:sp>
        <p:nvSpPr>
          <p:cNvPr id="515" name="Google Shape;515;p8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Dalam debugging, terdapat istilah breakpoint, yaitu lokasi dimana kita ingin menghentikan sementara eksekusi kode program</a:t>
            </a:r>
            <a:endParaRPr/>
          </a:p>
          <a:p>
            <a:pPr indent="-311150" lvl="0" marL="457200" rtl="0" algn="l">
              <a:spcBef>
                <a:spcPts val="0"/>
              </a:spcBef>
              <a:spcAft>
                <a:spcPts val="0"/>
              </a:spcAft>
              <a:buSzPts val="1300"/>
              <a:buChar char="●"/>
            </a:pPr>
            <a:r>
              <a:rPr lang="id"/>
              <a:t>Biasanya ini dilakukan untuk mengawasi data-data di sekitar lokasi berhentinya tersebut</a:t>
            </a:r>
            <a:endParaRPr/>
          </a:p>
          <a:p>
            <a:pPr indent="-311150" lvl="0" marL="457200" rtl="0" algn="l">
              <a:spcBef>
                <a:spcPts val="0"/>
              </a:spcBef>
              <a:spcAft>
                <a:spcPts val="0"/>
              </a:spcAft>
              <a:buSzPts val="1300"/>
              <a:buChar char="●"/>
            </a:pPr>
            <a:r>
              <a:rPr lang="id"/>
              <a:t>Untuk menambahkan breakpoint, kita bisa menggunakan kata kunci: debugger</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8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Menjalankan Mode Debug</a:t>
            </a:r>
            <a:endParaRPr/>
          </a:p>
        </p:txBody>
      </p:sp>
      <p:sp>
        <p:nvSpPr>
          <p:cNvPr id="521" name="Google Shape;521;p8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Jika kita menjalankan file JavaScript hanya dengan menggunakan perintah node namafile.js, maka secara default dia tidak akan jalan dalam mode debug</a:t>
            </a:r>
            <a:endParaRPr/>
          </a:p>
          <a:p>
            <a:pPr indent="-311150" lvl="0" marL="457200" rtl="0" algn="l">
              <a:spcBef>
                <a:spcPts val="0"/>
              </a:spcBef>
              <a:spcAft>
                <a:spcPts val="0"/>
              </a:spcAft>
              <a:buSzPts val="1300"/>
              <a:buChar char="●"/>
            </a:pPr>
            <a:r>
              <a:rPr lang="id"/>
              <a:t>Agar jalan dalam mode debug, kita harus menambahkan perintah inspect :</a:t>
            </a:r>
            <a:br>
              <a:rPr lang="id"/>
            </a:br>
            <a:r>
              <a:rPr lang="id"/>
              <a:t>node inspect namafile.js</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8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Perintah Debugger</a:t>
            </a:r>
            <a:endParaRPr/>
          </a:p>
        </p:txBody>
      </p:sp>
      <p:sp>
        <p:nvSpPr>
          <p:cNvPr id="527" name="Google Shape;527;p8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Saat masuk ke mode debug, ada beberapa perintah yang bisa kita gunakan dalam melakukan debugging</a:t>
            </a:r>
            <a:endParaRPr/>
          </a:p>
          <a:p>
            <a:pPr indent="-311150" lvl="0" marL="457200" rtl="0" algn="l">
              <a:spcBef>
                <a:spcPts val="1200"/>
              </a:spcBef>
              <a:spcAft>
                <a:spcPts val="0"/>
              </a:spcAft>
              <a:buSzPts val="1300"/>
              <a:buChar char="●"/>
            </a:pPr>
            <a:r>
              <a:rPr lang="id"/>
              <a:t>cont, c: Continue execution</a:t>
            </a:r>
            <a:endParaRPr/>
          </a:p>
          <a:p>
            <a:pPr indent="-311150" lvl="0" marL="457200" rtl="0" algn="l">
              <a:spcBef>
                <a:spcPts val="0"/>
              </a:spcBef>
              <a:spcAft>
                <a:spcPts val="0"/>
              </a:spcAft>
              <a:buSzPts val="1300"/>
              <a:buChar char="●"/>
            </a:pPr>
            <a:r>
              <a:rPr lang="id"/>
              <a:t>next, n: Step next</a:t>
            </a:r>
            <a:endParaRPr/>
          </a:p>
          <a:p>
            <a:pPr indent="-311150" lvl="0" marL="457200" rtl="0" algn="l">
              <a:spcBef>
                <a:spcPts val="0"/>
              </a:spcBef>
              <a:spcAft>
                <a:spcPts val="0"/>
              </a:spcAft>
              <a:buSzPts val="1300"/>
              <a:buChar char="●"/>
            </a:pPr>
            <a:r>
              <a:rPr lang="id"/>
              <a:t>step, s: Step in</a:t>
            </a:r>
            <a:endParaRPr/>
          </a:p>
          <a:p>
            <a:pPr indent="-311150" lvl="0" marL="457200" rtl="0" algn="l">
              <a:spcBef>
                <a:spcPts val="0"/>
              </a:spcBef>
              <a:spcAft>
                <a:spcPts val="0"/>
              </a:spcAft>
              <a:buSzPts val="1300"/>
              <a:buChar char="●"/>
            </a:pPr>
            <a:r>
              <a:rPr lang="id"/>
              <a:t>out, o: Step out</a:t>
            </a:r>
            <a:endParaRPr/>
          </a:p>
          <a:p>
            <a:pPr indent="-311150" lvl="0" marL="457200" rtl="0" algn="l">
              <a:spcBef>
                <a:spcPts val="0"/>
              </a:spcBef>
              <a:spcAft>
                <a:spcPts val="0"/>
              </a:spcAft>
              <a:buSzPts val="1300"/>
              <a:buChar char="●"/>
            </a:pPr>
            <a:r>
              <a:rPr lang="id"/>
              <a:t>pause: Pause running code</a:t>
            </a:r>
            <a:endParaRPr/>
          </a:p>
          <a:p>
            <a:pPr indent="0" lvl="0" marL="0" rtl="0" algn="l">
              <a:spcBef>
                <a:spcPts val="1200"/>
              </a:spcBef>
              <a:spcAft>
                <a:spcPts val="120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9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Debugger</a:t>
            </a:r>
            <a:endParaRPr/>
          </a:p>
        </p:txBody>
      </p:sp>
      <p:pic>
        <p:nvPicPr>
          <p:cNvPr id="533" name="Google Shape;533;p90"/>
          <p:cNvPicPr preferRelativeResize="0"/>
          <p:nvPr/>
        </p:nvPicPr>
        <p:blipFill>
          <a:blip r:embed="rId3">
            <a:alphaModFix/>
          </a:blip>
          <a:stretch>
            <a:fillRect/>
          </a:stretch>
        </p:blipFill>
        <p:spPr>
          <a:xfrm>
            <a:off x="152400" y="2006250"/>
            <a:ext cx="8839199" cy="2912918"/>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91"/>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DNS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Kenapa Belajar NodeJS</a:t>
            </a:r>
            <a:endParaRPr/>
          </a:p>
        </p:txBody>
      </p:sp>
      <p:sp>
        <p:nvSpPr>
          <p:cNvPr id="129" name="Google Shape;129;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NodeJS mempopulerkan paradigma JavaScript Everywhere, dimana dengan menggunakan NodeJS, kita bisa membuat aplikasi berbasis server side dengan bahasa pemrograman JavaScript</a:t>
            </a:r>
            <a:endParaRPr/>
          </a:p>
          <a:p>
            <a:pPr indent="-311150" lvl="0" marL="457200" rtl="0" algn="l">
              <a:spcBef>
                <a:spcPts val="0"/>
              </a:spcBef>
              <a:spcAft>
                <a:spcPts val="0"/>
              </a:spcAft>
              <a:buSzPts val="1300"/>
              <a:buChar char="●"/>
            </a:pPr>
            <a:r>
              <a:rPr lang="id"/>
              <a:t>Hal ini membuat kita hanya butuh belajar bahasa pemrograman JavaScript untuk membuat aplikasi web misalnya, sehingga tidak butuh belajar bahasa pemrograman lain seperti PHP atau Java untuk server side web nya</a:t>
            </a:r>
            <a:endParaRPr/>
          </a:p>
          <a:p>
            <a:pPr indent="-311150" lvl="0" marL="457200" rtl="0" algn="l">
              <a:spcBef>
                <a:spcPts val="0"/>
              </a:spcBef>
              <a:spcAft>
                <a:spcPts val="0"/>
              </a:spcAft>
              <a:buSzPts val="1300"/>
              <a:buChar char="●"/>
            </a:pPr>
            <a:r>
              <a:rPr lang="id"/>
              <a:t>Saat ini NodeJS sangat populer dan banyak sekali digunakan di perusahaan teknologi, terutama untuk membantu pengembangan Web Frontend</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9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DNS</a:t>
            </a:r>
            <a:endParaRPr/>
          </a:p>
        </p:txBody>
      </p:sp>
      <p:sp>
        <p:nvSpPr>
          <p:cNvPr id="544" name="Google Shape;544;p9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DNS merupakan standard library yang bisa digunakan untuk bekerja dengan DNS (domain name server)</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https://nodejs.org/dist/latest-v16.x/docs/api/dns.html</a:t>
            </a:r>
            <a:r>
              <a:rPr lang="id"/>
              <a:t>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9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DNS</a:t>
            </a:r>
            <a:endParaRPr/>
          </a:p>
        </p:txBody>
      </p:sp>
      <p:pic>
        <p:nvPicPr>
          <p:cNvPr id="550" name="Google Shape;550;p93"/>
          <p:cNvPicPr preferRelativeResize="0"/>
          <p:nvPr/>
        </p:nvPicPr>
        <p:blipFill>
          <a:blip r:embed="rId3">
            <a:alphaModFix/>
          </a:blip>
          <a:stretch>
            <a:fillRect/>
          </a:stretch>
        </p:blipFill>
        <p:spPr>
          <a:xfrm>
            <a:off x="152400" y="2006250"/>
            <a:ext cx="8839199" cy="2820289"/>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9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DNS Promise</a:t>
            </a:r>
            <a:endParaRPr/>
          </a:p>
        </p:txBody>
      </p:sp>
      <p:pic>
        <p:nvPicPr>
          <p:cNvPr id="556" name="Google Shape;556;p94"/>
          <p:cNvPicPr preferRelativeResize="0"/>
          <p:nvPr/>
        </p:nvPicPr>
        <p:blipFill>
          <a:blip r:embed="rId3">
            <a:alphaModFix/>
          </a:blip>
          <a:stretch>
            <a:fillRect/>
          </a:stretch>
        </p:blipFill>
        <p:spPr>
          <a:xfrm>
            <a:off x="152400" y="2006250"/>
            <a:ext cx="8839199" cy="2514708"/>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9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Events</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9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Events</a:t>
            </a:r>
            <a:endParaRPr/>
          </a:p>
        </p:txBody>
      </p:sp>
      <p:sp>
        <p:nvSpPr>
          <p:cNvPr id="567" name="Google Shape;567;p9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Events adalah standard library di NodeJS yang bisa digunakan sebagai implementasi Event Listener</a:t>
            </a:r>
            <a:endParaRPr/>
          </a:p>
          <a:p>
            <a:pPr indent="-311150" lvl="0" marL="457200" rtl="0" algn="l">
              <a:spcBef>
                <a:spcPts val="0"/>
              </a:spcBef>
              <a:spcAft>
                <a:spcPts val="0"/>
              </a:spcAft>
              <a:buSzPts val="1300"/>
              <a:buChar char="●"/>
            </a:pPr>
            <a:r>
              <a:rPr lang="id"/>
              <a:t>Di dalam Events, terdapat sebuah class bernama EventEmitter yang bisa digunakan untuk menampung data listener per jenis event.</a:t>
            </a:r>
            <a:endParaRPr/>
          </a:p>
          <a:p>
            <a:pPr indent="-311150" lvl="0" marL="457200" rtl="0" algn="l">
              <a:spcBef>
                <a:spcPts val="0"/>
              </a:spcBef>
              <a:spcAft>
                <a:spcPts val="0"/>
              </a:spcAft>
              <a:buSzPts val="1300"/>
              <a:buChar char="●"/>
            </a:pPr>
            <a:r>
              <a:rPr lang="id"/>
              <a:t>Lalu kita bisa melakukan emmit untuk mentrigger jenis event dan mengirim data ke event tersebut</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https://nodejs.org/dist/latest-v16.x/docs/api/events.html</a:t>
            </a:r>
            <a:r>
              <a:rPr lang="id"/>
              <a:t> </a:t>
            </a:r>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9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Events</a:t>
            </a:r>
            <a:endParaRPr/>
          </a:p>
        </p:txBody>
      </p:sp>
      <p:pic>
        <p:nvPicPr>
          <p:cNvPr id="573" name="Google Shape;573;p97"/>
          <p:cNvPicPr preferRelativeResize="0"/>
          <p:nvPr/>
        </p:nvPicPr>
        <p:blipFill>
          <a:blip r:embed="rId3">
            <a:alphaModFix/>
          </a:blip>
          <a:stretch>
            <a:fillRect/>
          </a:stretch>
        </p:blipFill>
        <p:spPr>
          <a:xfrm>
            <a:off x="152400" y="2006250"/>
            <a:ext cx="8581442" cy="2984849"/>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98"/>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Globals</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9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Globals</a:t>
            </a:r>
            <a:endParaRPr/>
          </a:p>
        </p:txBody>
      </p:sp>
      <p:sp>
        <p:nvSpPr>
          <p:cNvPr id="584" name="Google Shape;584;p9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Di dalam NodeJS, terdapat library berupa variable atau function yang secara global bisa diakses dimana saja, tanpa harus melakukan import</a:t>
            </a:r>
            <a:endParaRPr/>
          </a:p>
          <a:p>
            <a:pPr indent="-311150" lvl="0" marL="457200" rtl="0" algn="l">
              <a:spcBef>
                <a:spcPts val="0"/>
              </a:spcBef>
              <a:spcAft>
                <a:spcPts val="0"/>
              </a:spcAft>
              <a:buSzPts val="1300"/>
              <a:buChar char="●"/>
            </a:pPr>
            <a:r>
              <a:rPr lang="id"/>
              <a:t>Kita bisa melihat detail apa saja fitur yang terdapat secara global di halaman dokumentasinya</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https://nodejs.org/dist/latest-v16.x/docs/api/globals.html</a:t>
            </a:r>
            <a:r>
              <a:rPr lang="id"/>
              <a:t> </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10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Globals</a:t>
            </a:r>
            <a:endParaRPr/>
          </a:p>
        </p:txBody>
      </p:sp>
      <p:pic>
        <p:nvPicPr>
          <p:cNvPr id="590" name="Google Shape;590;p100"/>
          <p:cNvPicPr preferRelativeResize="0"/>
          <p:nvPr/>
        </p:nvPicPr>
        <p:blipFill>
          <a:blip r:embed="rId3">
            <a:alphaModFix/>
          </a:blip>
          <a:stretch>
            <a:fillRect/>
          </a:stretch>
        </p:blipFill>
        <p:spPr>
          <a:xfrm>
            <a:off x="152400" y="2006250"/>
            <a:ext cx="8839202" cy="1683658"/>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101"/>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Process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Yang Tidak Bisa Dilakukan di NodeJS</a:t>
            </a:r>
            <a:endParaRPr/>
          </a:p>
        </p:txBody>
      </p:sp>
      <p:sp>
        <p:nvSpPr>
          <p:cNvPr id="135" name="Google Shape;135;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Pada kelas JavaScript, kita sudah membahas banyak sekali fitur JavaScript yang berjalan di Browser</a:t>
            </a:r>
            <a:endParaRPr/>
          </a:p>
          <a:p>
            <a:pPr indent="-311150" lvl="0" marL="457200" rtl="0" algn="l">
              <a:spcBef>
                <a:spcPts val="0"/>
              </a:spcBef>
              <a:spcAft>
                <a:spcPts val="0"/>
              </a:spcAft>
              <a:buSzPts val="1300"/>
              <a:buChar char="●"/>
            </a:pPr>
            <a:r>
              <a:rPr lang="id"/>
              <a:t>Karena NodeJS tidak berjalan di Browser, jadi tidak semua fitur JavaScript bisa dilakukan di NodeJS</a:t>
            </a:r>
            <a:endParaRPr/>
          </a:p>
          <a:p>
            <a:pPr indent="-311150" lvl="0" marL="457200" rtl="0" algn="l">
              <a:spcBef>
                <a:spcPts val="0"/>
              </a:spcBef>
              <a:spcAft>
                <a:spcPts val="0"/>
              </a:spcAft>
              <a:buSzPts val="1300"/>
              <a:buChar char="●"/>
            </a:pPr>
            <a:r>
              <a:rPr lang="id"/>
              <a:t>Fitur seperti Document Object Model dan banyak Web API tidak bisa dilakukan di NodeJS, hal ini karena DOM dan beberapa Web API berjalan membutuhkan Browser</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10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Process</a:t>
            </a:r>
            <a:endParaRPr/>
          </a:p>
        </p:txBody>
      </p:sp>
      <p:sp>
        <p:nvSpPr>
          <p:cNvPr id="601" name="Google Shape;601;p10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Process merupakan standard library yang digunakan untuk mendapatkan informasi proses NodeJS yang sedang berjalan</a:t>
            </a:r>
            <a:endParaRPr/>
          </a:p>
          <a:p>
            <a:pPr indent="-311150" lvl="0" marL="457200" rtl="0" algn="l">
              <a:spcBef>
                <a:spcPts val="0"/>
              </a:spcBef>
              <a:spcAft>
                <a:spcPts val="0"/>
              </a:spcAft>
              <a:buSzPts val="1300"/>
              <a:buChar char="●"/>
            </a:pPr>
            <a:r>
              <a:rPr lang="id"/>
              <a:t>Process juga merupakan instance dari EventEmitter, sehingga kita bisa menambahkan listener kedalam Process</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https://nodejs.org/dist/latest-v16.x/docs/api/process.html</a:t>
            </a:r>
            <a:r>
              <a:rPr lang="id"/>
              <a:t> </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10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Process</a:t>
            </a:r>
            <a:endParaRPr/>
          </a:p>
        </p:txBody>
      </p:sp>
      <p:pic>
        <p:nvPicPr>
          <p:cNvPr id="607" name="Google Shape;607;p103"/>
          <p:cNvPicPr preferRelativeResize="0"/>
          <p:nvPr/>
        </p:nvPicPr>
        <p:blipFill>
          <a:blip r:embed="rId3">
            <a:alphaModFix/>
          </a:blip>
          <a:stretch>
            <a:fillRect/>
          </a:stretch>
        </p:blipFill>
        <p:spPr>
          <a:xfrm>
            <a:off x="152400" y="2006250"/>
            <a:ext cx="8161516" cy="2984851"/>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10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Readline</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10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Readline</a:t>
            </a:r>
            <a:endParaRPr/>
          </a:p>
        </p:txBody>
      </p:sp>
      <p:sp>
        <p:nvSpPr>
          <p:cNvPr id="618" name="Google Shape;618;p10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Readline merupakan standard library yang digunakan untuk membaca input </a:t>
            </a:r>
            <a:endParaRPr/>
          </a:p>
          <a:p>
            <a:pPr indent="-311150" lvl="0" marL="457200" rtl="0" algn="l">
              <a:spcBef>
                <a:spcPts val="0"/>
              </a:spcBef>
              <a:spcAft>
                <a:spcPts val="0"/>
              </a:spcAft>
              <a:buSzPts val="1300"/>
              <a:buChar char="●"/>
            </a:pPr>
            <a:r>
              <a:rPr lang="id"/>
              <a:t>Namun pada saat dibuat video ini, Readline hanya mendukung versi callback di versi NodeJS LTS 16. </a:t>
            </a:r>
            <a:endParaRPr/>
          </a:p>
          <a:p>
            <a:pPr indent="-311150" lvl="0" marL="457200" rtl="0" algn="l">
              <a:spcBef>
                <a:spcPts val="0"/>
              </a:spcBef>
              <a:spcAft>
                <a:spcPts val="0"/>
              </a:spcAft>
              <a:buSzPts val="1300"/>
              <a:buChar char="●"/>
            </a:pPr>
            <a:r>
              <a:rPr lang="id"/>
              <a:t>Di NodeJS 17 sudah mendukung Promise sehingga lebih mudah digunakan, namun itupun masih dalam tahap experimental</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https://nodejs.org/dist/latest-v16.x/docs/api/readline.html</a:t>
            </a:r>
            <a:r>
              <a:rPr lang="id"/>
              <a:t> </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10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Readline</a:t>
            </a:r>
            <a:endParaRPr/>
          </a:p>
        </p:txBody>
      </p:sp>
      <p:pic>
        <p:nvPicPr>
          <p:cNvPr id="624" name="Google Shape;624;p106"/>
          <p:cNvPicPr preferRelativeResize="0"/>
          <p:nvPr/>
        </p:nvPicPr>
        <p:blipFill>
          <a:blip r:embed="rId3">
            <a:alphaModFix/>
          </a:blip>
          <a:stretch>
            <a:fillRect/>
          </a:stretch>
        </p:blipFill>
        <p:spPr>
          <a:xfrm>
            <a:off x="152400" y="2006250"/>
            <a:ext cx="8839204" cy="2801095"/>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107"/>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Report</a:t>
            </a:r>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10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Report</a:t>
            </a:r>
            <a:endParaRPr/>
          </a:p>
        </p:txBody>
      </p:sp>
      <p:sp>
        <p:nvSpPr>
          <p:cNvPr id="635" name="Google Shape;635;p10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Report merupakan fitur yang terdapat di NodeJS untuk membuat laporan secara otomatis dalam file ketika sesuatu terjadi pada aplikasi NodeJS kita</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https://nodejs.org/dist/latest-v16.x/docs/api/report.html</a:t>
            </a:r>
            <a:r>
              <a:rPr lang="id"/>
              <a:t> </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10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Kode : Error pada Aplikasi NodeJS</a:t>
            </a:r>
            <a:endParaRPr/>
          </a:p>
        </p:txBody>
      </p:sp>
      <p:pic>
        <p:nvPicPr>
          <p:cNvPr id="641" name="Google Shape;641;p109"/>
          <p:cNvPicPr preferRelativeResize="0"/>
          <p:nvPr/>
        </p:nvPicPr>
        <p:blipFill>
          <a:blip r:embed="rId3">
            <a:alphaModFix/>
          </a:blip>
          <a:stretch>
            <a:fillRect/>
          </a:stretch>
        </p:blipFill>
        <p:spPr>
          <a:xfrm>
            <a:off x="152400" y="2006250"/>
            <a:ext cx="8839204" cy="2770883"/>
          </a:xfrm>
          <a:prstGeom prst="rect">
            <a:avLst/>
          </a:prstGeom>
          <a:noFill/>
          <a:ln>
            <a:noFill/>
          </a:ln>
        </p:spPr>
      </p:pic>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11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Buffer</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11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Buffer</a:t>
            </a:r>
            <a:endParaRPr/>
          </a:p>
        </p:txBody>
      </p:sp>
      <p:sp>
        <p:nvSpPr>
          <p:cNvPr id="652" name="Google Shape;652;p11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d"/>
              <a:t>Buffer merupakan object yang berisikan urutan byte dengan panjang tetap.</a:t>
            </a:r>
            <a:endParaRPr/>
          </a:p>
          <a:p>
            <a:pPr indent="-311150" lvl="0" marL="457200" rtl="0" algn="l">
              <a:spcBef>
                <a:spcPts val="0"/>
              </a:spcBef>
              <a:spcAft>
                <a:spcPts val="0"/>
              </a:spcAft>
              <a:buSzPts val="1300"/>
              <a:buChar char="●"/>
            </a:pPr>
            <a:r>
              <a:rPr lang="id"/>
              <a:t>Buffer merupakan turunan dari tipe data Uint8Array</a:t>
            </a:r>
            <a:endParaRPr/>
          </a:p>
          <a:p>
            <a:pPr indent="-311150" lvl="0" marL="457200" rtl="0" algn="l">
              <a:spcBef>
                <a:spcPts val="0"/>
              </a:spcBef>
              <a:spcAft>
                <a:spcPts val="0"/>
              </a:spcAft>
              <a:buSzPts val="1300"/>
              <a:buChar char="●"/>
            </a:pPr>
            <a:r>
              <a:rPr lang="id" u="sng">
                <a:solidFill>
                  <a:schemeClr val="hlink"/>
                </a:solidFill>
                <a:hlinkClick r:id="rId3"/>
              </a:rPr>
              <a:t>https://nodejs.org/dist/latest-v16.x/docs/api/buffer.html</a:t>
            </a:r>
            <a:r>
              <a:rPr lang="id"/>
              <a:t>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